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4" r:id="rId26"/>
    <p:sldId id="285" r:id="rId27"/>
    <p:sldId id="286" r:id="rId28"/>
    <p:sldId id="282" r:id="rId29"/>
    <p:sldId id="283" r:id="rId30"/>
    <p:sldId id="288" r:id="rId31"/>
    <p:sldId id="289" r:id="rId32"/>
    <p:sldId id="290" r:id="rId33"/>
    <p:sldId id="287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15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09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D9C5A-F309-44F4-B6B7-587E7179BF4A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980036-19B5-47EC-AB51-0E052BDFC4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863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9049B2-5F91-4359-BE2B-5E0AEAFB47D5}" type="slidenum">
              <a:rPr lang="ru-RU" altLang="ru-RU" smtClean="0"/>
              <a:pPr/>
              <a:t>14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3193714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381E896-F79C-4114-A2A1-3DFA9F24C928}" type="slidenum">
              <a:rPr lang="ru-RU" altLang="ru-RU" smtClean="0"/>
              <a:pPr/>
              <a:t>39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68270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CCD529A-A6C5-46D9-9B79-2AD50FD75208}" type="slidenum">
              <a:rPr lang="ru-RU" altLang="ru-RU" smtClean="0"/>
              <a:pPr/>
              <a:t>20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544073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3DBCF4-2F3E-432F-99DF-D2899574F2A7}" type="slidenum">
              <a:rPr lang="ru-RU" altLang="ru-RU" smtClean="0"/>
              <a:pPr/>
              <a:t>23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445947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A6CC8AF-AB69-465B-8DB0-D0FEE5E99BF3}" type="slidenum">
              <a:rPr lang="ru-RU" altLang="ru-RU" smtClean="0"/>
              <a:pPr/>
              <a:t>25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170035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1E058D-ADB0-4DAF-88D9-0881B51AAE8D}" type="slidenum">
              <a:rPr lang="ru-RU" altLang="ru-RU" smtClean="0"/>
              <a:pPr/>
              <a:t>27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266132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2221A8F-BA1E-4DFC-8CF6-8FB16FA325AB}" type="slidenum">
              <a:rPr lang="ru-RU" altLang="ru-RU" smtClean="0"/>
              <a:pPr/>
              <a:t>29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695878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EE86F97-430B-4E09-BE0C-D5157D806C8B}" type="slidenum">
              <a:rPr lang="ru-RU" altLang="ru-RU" smtClean="0"/>
              <a:pPr/>
              <a:t>30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045875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5AB4118-AA37-4908-BEA0-CE62CD4C7778}" type="slidenum">
              <a:rPr lang="ru-RU" altLang="ru-RU" smtClean="0"/>
              <a:pPr/>
              <a:t>31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076808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5A83012-AC44-49B9-8122-66B852949546}" type="slidenum">
              <a:rPr lang="ru-RU" altLang="ru-RU" smtClean="0"/>
              <a:pPr/>
              <a:t>33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87534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 userDrawn="1"/>
        </p:nvSpPr>
        <p:spPr bwMode="auto">
          <a:xfrm>
            <a:off x="179512" y="6507342"/>
            <a:ext cx="150874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© Фокина Лидия Петровна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179512" y="188640"/>
            <a:ext cx="1512168" cy="65527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1835696" y="188640"/>
            <a:ext cx="7147126" cy="6526508"/>
          </a:xfrm>
          <a:prstGeom prst="rect">
            <a:avLst/>
          </a:prstGeom>
          <a:blipFill>
            <a:blip r:embed="rId13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409" name="Rectangle 1"/>
          <p:cNvSpPr>
            <a:spLocks noChangeArrowheads="1"/>
          </p:cNvSpPr>
          <p:nvPr userDrawn="1"/>
        </p:nvSpPr>
        <p:spPr bwMode="auto">
          <a:xfrm>
            <a:off x="7524328" y="0"/>
            <a:ext cx="161967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© Фокина Лидия Петровна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2" name="Picture 4" descr="http://www.playcast.ru/uploads/2015/02/09/12027652.png"/>
          <p:cNvPicPr>
            <a:picLocks noChangeAspect="1" noChangeArrowheads="1"/>
          </p:cNvPicPr>
          <p:nvPr userDrawn="1"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179511" y="332657"/>
            <a:ext cx="3235649" cy="6408712"/>
          </a:xfrm>
          <a:prstGeom prst="rect">
            <a:avLst/>
          </a:prstGeom>
          <a:noFill/>
        </p:spPr>
      </p:pic>
      <p:pic>
        <p:nvPicPr>
          <p:cNvPr id="45" name="Picture 4" descr="http://img-fotki.yandex.ru/get/5409/47407354.274/0_8e961_2109d486_S.png"/>
          <p:cNvPicPr>
            <a:picLocks noChangeAspect="1" noChangeArrowheads="1"/>
          </p:cNvPicPr>
          <p:nvPr userDrawn="1"/>
        </p:nvPicPr>
        <p:blipFill>
          <a:blip r:embed="rId15" cstate="email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24328" y="5733256"/>
            <a:ext cx="1428750" cy="895351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26.jpe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26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png"/><Relationship Id="rId4" Type="http://schemas.openxmlformats.org/officeDocument/2006/relationships/image" Target="../media/image65.jpeg"/><Relationship Id="rId9" Type="http://schemas.openxmlformats.org/officeDocument/2006/relationships/image" Target="../media/image70.jpeg"/><Relationship Id="rId1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26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png"/><Relationship Id="rId9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2123728" y="548680"/>
            <a:ext cx="6840760" cy="5789606"/>
            <a:chOff x="2312062" y="1236726"/>
            <a:chExt cx="6061195" cy="5503376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562008" y="1236726"/>
              <a:ext cx="5811249" cy="27208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3600" b="1" dirty="0" smtClean="0">
                  <a:solidFill>
                    <a:schemeClr val="accent3">
                      <a:lumMod val="50000"/>
                    </a:schemeClr>
                  </a:solidFill>
                  <a:latin typeface="Monotype Corsiva" pitchFamily="66" charset="0"/>
                  <a:cs typeface="Arial" charset="0"/>
                </a:rPr>
                <a:t>«</a:t>
              </a:r>
              <a:r>
                <a:rPr lang="ru-RU" sz="3600" b="1" dirty="0">
                  <a:solidFill>
                    <a:schemeClr val="accent3">
                      <a:lumMod val="50000"/>
                    </a:schemeClr>
                  </a:solidFill>
                  <a:latin typeface="Monotype Corsiva" pitchFamily="66" charset="0"/>
                  <a:cs typeface="Arial" charset="0"/>
                </a:rPr>
                <a:t>Наставничество в </a:t>
              </a:r>
              <a:r>
                <a:rPr lang="ru-RU" sz="3600" b="1" dirty="0" err="1">
                  <a:solidFill>
                    <a:schemeClr val="accent3">
                      <a:lumMod val="50000"/>
                    </a:schemeClr>
                  </a:solidFill>
                  <a:latin typeface="Monotype Corsiva" pitchFamily="66" charset="0"/>
                  <a:cs typeface="Arial" charset="0"/>
                </a:rPr>
                <a:t>межаттестационный</a:t>
              </a:r>
              <a:r>
                <a:rPr lang="ru-RU" sz="3600" b="1" dirty="0">
                  <a:solidFill>
                    <a:schemeClr val="accent3">
                      <a:lumMod val="50000"/>
                    </a:schemeClr>
                  </a:solidFill>
                  <a:latin typeface="Monotype Corsiva" pitchFamily="66" charset="0"/>
                  <a:cs typeface="Arial" charset="0"/>
                </a:rPr>
                <a:t> период как персонифицированный метод становления методической культуры учителя</a:t>
              </a:r>
              <a:r>
                <a:rPr lang="ru-RU" sz="3600" b="1" dirty="0" smtClean="0">
                  <a:solidFill>
                    <a:schemeClr val="accent3">
                      <a:lumMod val="50000"/>
                    </a:schemeClr>
                  </a:solidFill>
                  <a:latin typeface="Monotype Corsiva" pitchFamily="66" charset="0"/>
                  <a:cs typeface="Arial" charset="0"/>
                </a:rPr>
                <a:t>»</a:t>
              </a:r>
              <a:r>
                <a:rPr lang="ru-RU" sz="3600" b="1" i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Microsoft JhengHei" panose="020B0604030504040204" pitchFamily="34" charset="-120"/>
                  <a:cs typeface="Times New Roman" panose="02020603050405020304" pitchFamily="18" charset="0"/>
                </a:rPr>
                <a:t> </a:t>
              </a:r>
              <a:endParaRPr lang="ru-RU" sz="3600" b="1" i="1" dirty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312062" y="5482092"/>
              <a:ext cx="4959730" cy="12580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b="1" dirty="0" smtClean="0">
                  <a:latin typeface="Monotype Corsiva" pitchFamily="66" charset="0"/>
                  <a:cs typeface="Arial" charset="0"/>
                </a:rPr>
                <a:t>Куратор начальных классов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b="1" dirty="0" err="1" smtClean="0">
                  <a:latin typeface="Monotype Corsiva" pitchFamily="66" charset="0"/>
                  <a:cs typeface="Arial" charset="0"/>
                </a:rPr>
                <a:t>Шатунова</a:t>
              </a:r>
              <a:r>
                <a:rPr lang="ru-RU" sz="2000" b="1" dirty="0" smtClean="0">
                  <a:latin typeface="Monotype Corsiva" pitchFamily="66" charset="0"/>
                  <a:cs typeface="Arial" charset="0"/>
                </a:rPr>
                <a:t> Елена Юрьевна </a:t>
              </a:r>
              <a:endParaRPr lang="ru-RU" sz="2000" b="1" dirty="0">
                <a:latin typeface="Monotype Corsiva" pitchFamily="66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b="1" dirty="0">
                  <a:latin typeface="Monotype Corsiva" pitchFamily="66" charset="0"/>
                  <a:cs typeface="Arial" charset="0"/>
                </a:rPr>
                <a:t>учитель </a:t>
              </a:r>
              <a:r>
                <a:rPr lang="ru-RU" sz="2000" b="1" dirty="0" smtClean="0">
                  <a:latin typeface="Monotype Corsiva" pitchFamily="66" charset="0"/>
                  <a:cs typeface="Arial" charset="0"/>
                </a:rPr>
                <a:t>высшей квалификационной категории</a:t>
              </a:r>
              <a:endParaRPr lang="ru-RU" sz="2000" b="1" dirty="0">
                <a:latin typeface="Monotype Corsiva" pitchFamily="66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b="1" dirty="0">
                  <a:latin typeface="Monotype Corsiva" pitchFamily="66" charset="0"/>
                  <a:cs typeface="Arial" charset="0"/>
                </a:rPr>
                <a:t>МКОУ </a:t>
              </a:r>
              <a:r>
                <a:rPr lang="ru-RU" sz="2000" b="1" dirty="0" smtClean="0">
                  <a:latin typeface="Monotype Corsiva" pitchFamily="66" charset="0"/>
                  <a:cs typeface="Arial" charset="0"/>
                </a:rPr>
                <a:t>«Школа №113»</a:t>
              </a:r>
              <a:endParaRPr lang="ru-RU" sz="2000" b="1" dirty="0">
                <a:latin typeface="Monotype Corsiva" pitchFamily="66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07704" y="404664"/>
            <a:ext cx="6779095" cy="1012974"/>
          </a:xfr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ru-RU" sz="3600" b="1" u="sng" dirty="0">
                <a:solidFill>
                  <a:srgbClr val="9BBB59">
                    <a:lumMod val="50000"/>
                  </a:srgbClr>
                </a:solidFill>
                <a:latin typeface="Monotype Corsiva" pitchFamily="66" charset="0"/>
                <a:ea typeface="+mn-ea"/>
                <a:cs typeface="Arial" charset="0"/>
              </a:rPr>
              <a:t>Обсуждение после урока должно быть:</a:t>
            </a:r>
            <a:br>
              <a:rPr lang="ru-RU" sz="3600" b="1" u="sng" dirty="0">
                <a:solidFill>
                  <a:srgbClr val="9BBB59">
                    <a:lumMod val="50000"/>
                  </a:srgbClr>
                </a:solidFill>
                <a:latin typeface="Monotype Corsiva" pitchFamily="66" charset="0"/>
                <a:ea typeface="+mn-ea"/>
                <a:cs typeface="Arial" charset="0"/>
              </a:rPr>
            </a:br>
            <a:endParaRPr lang="ru-RU" sz="3600" u="sng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555776" y="1196752"/>
            <a:ext cx="6588225" cy="532787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• своевременным                                                       (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ни в коем случае не соглашайтесь на обсуждение в конце дня или на следующий день);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• конфиденциальным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;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• сфокусированным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на собранных данных;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• не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оценочным/не осуждающим;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• мотивирующим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подопечного к рефлексии;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• созданным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для стимуляции роста начинающего педагога.</a:t>
            </a:r>
          </a:p>
          <a:p>
            <a:pPr marL="0" indent="0">
              <a:buNone/>
            </a:pPr>
            <a:endParaRPr lang="ru-RU" sz="2800" b="1" dirty="0">
              <a:solidFill>
                <a:srgbClr val="C00000"/>
              </a:solidFill>
              <a:latin typeface="Monotype Corsiva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0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680520" cy="65527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02411"/>
            <a:ext cx="4131874" cy="65527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996952"/>
            <a:ext cx="3526273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1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332656"/>
            <a:ext cx="6419056" cy="936104"/>
          </a:xfrm>
        </p:spPr>
        <p:txBody>
          <a:bodyPr/>
          <a:lstStyle/>
          <a:p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  <a:cs typeface="Arial" charset="0"/>
              </a:rPr>
              <a:t>Рекомендации: 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7784" y="1052736"/>
            <a:ext cx="6336704" cy="5184575"/>
          </a:xfrm>
        </p:spPr>
        <p:txBody>
          <a:bodyPr/>
          <a:lstStyle/>
          <a:p>
            <a:pPr marL="0" indent="0">
              <a:buNone/>
            </a:pPr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- требования </a:t>
            </a:r>
            <a:r>
              <a:rPr lang="ru-RU" sz="26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к современному уроку; 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- обязанности </a:t>
            </a:r>
            <a:r>
              <a:rPr lang="ru-RU" sz="26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классного руководителя; 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- организация </a:t>
            </a:r>
            <a:r>
              <a:rPr lang="ru-RU" sz="26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работы с неуспевающими учащимися; 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- организация </a:t>
            </a:r>
            <a:r>
              <a:rPr lang="ru-RU" sz="26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работы с одаренными учащимися; 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- анализ </a:t>
            </a:r>
            <a:r>
              <a:rPr lang="ru-RU" sz="26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и самоанализ урока; 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- организация </a:t>
            </a:r>
            <a:r>
              <a:rPr lang="ru-RU" sz="26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работы с родителями; 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- внеурочная </a:t>
            </a:r>
            <a:r>
              <a:rPr lang="ru-RU" sz="26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деятельность по предмету; 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- методические </a:t>
            </a:r>
            <a:r>
              <a:rPr lang="ru-RU" sz="26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рекомендации по проведению родительского собрания, внеклассных мероприятий и др.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032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332656"/>
            <a:ext cx="6419056" cy="936104"/>
          </a:xfrm>
        </p:spPr>
        <p:txBody>
          <a:bodyPr/>
          <a:lstStyle/>
          <a:p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  <a:cs typeface="Arial" charset="0"/>
              </a:rPr>
              <a:t>Рекомендации: 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7784" y="1052736"/>
            <a:ext cx="6336704" cy="5184575"/>
          </a:xfrm>
        </p:spPr>
        <p:txBody>
          <a:bodyPr/>
          <a:lstStyle/>
          <a:p>
            <a:pPr marL="0" indent="0">
              <a:buNone/>
            </a:pPr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- требования </a:t>
            </a:r>
            <a:r>
              <a:rPr lang="ru-RU" sz="26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к современному уроку; 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- обязанности </a:t>
            </a:r>
            <a:r>
              <a:rPr lang="ru-RU" sz="26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классного руководителя; 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- организация </a:t>
            </a:r>
            <a:r>
              <a:rPr lang="ru-RU" sz="26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работы с неуспевающими учащимися; 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- организация </a:t>
            </a:r>
            <a:r>
              <a:rPr lang="ru-RU" sz="26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работы с одаренными учащимися; 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- анализ </a:t>
            </a:r>
            <a:r>
              <a:rPr lang="ru-RU" sz="26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и самоанализ урока; 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- организация </a:t>
            </a:r>
            <a:r>
              <a:rPr lang="ru-RU" sz="26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работы с родителями; 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- внеурочная </a:t>
            </a:r>
            <a:r>
              <a:rPr lang="ru-RU" sz="26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деятельность по предмету; 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- методические </a:t>
            </a:r>
            <a:r>
              <a:rPr lang="ru-RU" sz="26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рекомендации по проведению родительского собрания, внеклассных мероприятий и др.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4" descr="Рисунок6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3850" y="1844675"/>
            <a:ext cx="5327650" cy="460851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spcBef>
                <a:spcPct val="20000"/>
              </a:spcBef>
              <a:defRPr/>
            </a:pPr>
            <a:r>
              <a:rPr lang="ru-RU" sz="3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Aharoni" panose="02010803020104030203" pitchFamily="2" charset="-79"/>
              </a:rPr>
              <a:t>Шатунова Елена Юрьевна</a:t>
            </a:r>
            <a:br>
              <a:rPr lang="ru-RU" sz="3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Aharoni" panose="02010803020104030203" pitchFamily="2" charset="-79"/>
              </a:rPr>
            </a:br>
            <a:r>
              <a:rPr lang="ru-RU" sz="3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Aharoni" panose="02010803020104030203" pitchFamily="2" charset="-79"/>
              </a:rPr>
              <a:t>16.06.1967 г.р.</a:t>
            </a:r>
            <a:br>
              <a:rPr lang="ru-RU" sz="3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Aharoni" panose="02010803020104030203" pitchFamily="2" charset="-79"/>
              </a:rPr>
            </a:br>
            <a:r>
              <a:rPr lang="ru-RU" sz="3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Aharoni" panose="02010803020104030203" pitchFamily="2" charset="-79"/>
              </a:rPr>
              <a:t>МБОУ «Школа №113» г.Казань  Республика Татарстан</a:t>
            </a:r>
            <a:br>
              <a:rPr lang="ru-RU" sz="3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Aharoni" panose="02010803020104030203" pitchFamily="2" charset="-79"/>
              </a:rPr>
            </a:br>
            <a:r>
              <a:rPr lang="ru-RU" sz="3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Aharoni" panose="02010803020104030203" pitchFamily="2" charset="-79"/>
              </a:rPr>
              <a:t>Учитель начальных классов</a:t>
            </a:r>
            <a:br>
              <a:rPr lang="ru-RU" sz="3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Aharoni" panose="02010803020104030203" pitchFamily="2" charset="-79"/>
              </a:rPr>
            </a:br>
            <a:r>
              <a:rPr lang="ru-RU" sz="3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Aharoni" panose="02010803020104030203" pitchFamily="2" charset="-79"/>
              </a:rPr>
              <a:t>Высшей кв. категории</a:t>
            </a:r>
            <a:br>
              <a:rPr lang="ru-RU" sz="3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Aharoni" panose="02010803020104030203" pitchFamily="2" charset="-79"/>
              </a:rPr>
            </a:br>
            <a:r>
              <a:rPr lang="ru-RU" sz="3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Aharoni" panose="02010803020104030203" pitchFamily="2" charset="-79"/>
              </a:rPr>
              <a:t>Пед.стаж  40 лет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824038"/>
            <a:ext cx="2782888" cy="469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36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Рисунок6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Заголовок 1"/>
          <p:cNvSpPr>
            <a:spLocks noGrp="1"/>
          </p:cNvSpPr>
          <p:nvPr>
            <p:ph type="title"/>
          </p:nvPr>
        </p:nvSpPr>
        <p:spPr>
          <a:xfrm>
            <a:off x="107950" y="1484313"/>
            <a:ext cx="6480175" cy="4968875"/>
          </a:xfrm>
        </p:spPr>
        <p:txBody>
          <a:bodyPr/>
          <a:lstStyle/>
          <a:p>
            <a:pPr algn="l">
              <a:spcBef>
                <a:spcPct val="20000"/>
              </a:spcBef>
              <a:defRPr/>
            </a:pPr>
            <a:r>
              <a:rPr lang="ru-RU" altLang="ru-RU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Педагогическое </a:t>
            </a:r>
            <a:r>
              <a:rPr lang="ru-RU" alt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кредо</a:t>
            </a:r>
            <a:br>
              <a:rPr lang="ru-RU" alt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И каждый час, и каждую минуту,</a:t>
            </a:r>
            <a:b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О детских душах вечная забота,</a:t>
            </a:r>
            <a:b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Кусочек сердца отдавать 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ребятам 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–</a:t>
            </a:r>
            <a:b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Такая у меня работа!</a:t>
            </a:r>
            <a:b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5124" name="Picture 2" descr="C:\Users\Nikita\Desktop\Елена Юрьевна\Родительский комитет\ПЕЧАТАТЬ ФОТО ДЕТЕЙ\iDAae4bC3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342482"/>
            <a:ext cx="3405138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447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Рисунок6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Заголовок 1"/>
          <p:cNvSpPr>
            <a:spLocks noGrp="1"/>
          </p:cNvSpPr>
          <p:nvPr>
            <p:ph type="title"/>
          </p:nvPr>
        </p:nvSpPr>
        <p:spPr>
          <a:xfrm>
            <a:off x="107950" y="1484313"/>
            <a:ext cx="9036050" cy="2808287"/>
          </a:xfrm>
        </p:spPr>
        <p:txBody>
          <a:bodyPr/>
          <a:lstStyle/>
          <a:p>
            <a:pPr algn="l">
              <a:spcBef>
                <a:spcPct val="20000"/>
              </a:spcBef>
              <a:defRPr/>
            </a:pP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Главная моя задача – научить детей учиться, помочь раскрыться маленькой личности. </a:t>
            </a:r>
            <a:b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Я 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убеждена, ребёнок – главная ценность общества, выше которого ничего не может быть. В каждом ребёнке скрыт неизвестный нам потенциал, который должен обязательно реализоваться. И мой педагогический принцип – очень осторожно и бережно помочь ребёнку раскрыться, вселить в него уверенность, дать почувствовать свою ценность независимо от успехов в учебной деятельности. </a:t>
            </a:r>
            <a:b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endParaRPr lang="ru-RU" sz="2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7172" name="Picture 2" descr="C:\Users\Nikita\Desktop\Елена Юрьевна\Родительский комитет\ПЕЧАТАТЬ ФОТО ДЕТЕЙ\1gvZ6rgkgt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33825"/>
            <a:ext cx="664845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" descr="https://i12.fotocdn.net/s4/2/gallery_m/332/24187563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4986338"/>
            <a:ext cx="2105025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578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Рисунок6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12875"/>
            <a:ext cx="7772400" cy="647700"/>
          </a:xfrm>
        </p:spPr>
        <p:txBody>
          <a:bodyPr/>
          <a:lstStyle/>
          <a:p>
            <a:pPr>
              <a:defRPr/>
            </a:pP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Научно-методическая работа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89138"/>
            <a:ext cx="8893175" cy="4679950"/>
          </a:xfrm>
        </p:spPr>
        <p:txBody>
          <a:bodyPr/>
          <a:lstStyle/>
          <a:p>
            <a:pPr marL="342900" indent="-342900" algn="l">
              <a:buFontTx/>
              <a:buChar char="•"/>
              <a:defRPr/>
            </a:pPr>
            <a:r>
              <a:rPr lang="ru-RU" altLang="ru-RU" sz="1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При выборе образовательной программы, мной учтены основные подходы к формированию содержания образовательной области «Начального общего образования», которые определены государственным образовательным стандартом начального общего образования.</a:t>
            </a:r>
          </a:p>
          <a:p>
            <a:pPr marL="342900" indent="-342900" algn="l">
              <a:buFontTx/>
              <a:buChar char="•"/>
              <a:defRPr/>
            </a:pPr>
            <a:r>
              <a:rPr lang="ru-RU" altLang="ru-RU" sz="1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Учебные программы и пособия УМК «Школа России» нацелены на решение приоритетной задачи начального общего образования — формирование универсальных учебных действий (общих учебных умений, обобщённых способов действий, ключевых умений), обеспечивающих готовность и способность ребёнка к овладению компетентностью «уметь учиться». Единые подходы (культурологический, познавательно-коммуникативный, информационный, </a:t>
            </a:r>
            <a:r>
              <a:rPr lang="ru-RU" altLang="ru-RU" sz="19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деятельностный</a:t>
            </a:r>
            <a:r>
              <a:rPr lang="ru-RU" altLang="ru-RU" sz="1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) и принципы (развития, вариативности, концентричности), лежащие в основе учебно-методического комплекта, способствуют формированию у детей младшего школьного возраста прочных знаний, умений и навыков в каждой предметной области и универсальных (</a:t>
            </a:r>
            <a:r>
              <a:rPr lang="ru-RU" altLang="ru-RU" sz="19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метапредметных</a:t>
            </a:r>
            <a:r>
              <a:rPr lang="ru-RU" altLang="ru-RU" sz="1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) умений; развитию способностей, готовности к обучению, сотрудничеству, саморазвитию; решению важных воспитательных задач.</a:t>
            </a:r>
          </a:p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684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Рисунок6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950" y="1412875"/>
            <a:ext cx="8928100" cy="647700"/>
          </a:xfrm>
        </p:spPr>
        <p:txBody>
          <a:bodyPr/>
          <a:lstStyle/>
          <a:p>
            <a:pPr>
              <a:defRPr/>
            </a:pP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Учебно-методические комплекты «Школы России»</a:t>
            </a:r>
            <a:endParaRPr lang="ru-RU" sz="3200" dirty="0"/>
          </a:p>
        </p:txBody>
      </p:sp>
      <p:sp>
        <p:nvSpPr>
          <p:cNvPr id="922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89138"/>
            <a:ext cx="8893175" cy="4679950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9221" name="Picture 3" descr="C:\Users\Никита\Desktop\f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030413"/>
            <a:ext cx="7993063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232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Рисунок6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12875"/>
            <a:ext cx="7772400" cy="647700"/>
          </a:xfrm>
        </p:spPr>
        <p:txBody>
          <a:bodyPr/>
          <a:lstStyle/>
          <a:p>
            <a:pPr>
              <a:defRPr/>
            </a:pP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Использование ИКТ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950" y="1989138"/>
            <a:ext cx="8785225" cy="4679950"/>
          </a:xfrm>
        </p:spPr>
        <p:txBody>
          <a:bodyPr/>
          <a:lstStyle/>
          <a:p>
            <a:pPr algn="l">
              <a:defRPr/>
            </a:pPr>
            <a:r>
              <a:rPr lang="ru-RU" alt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каждом ребенке с детства горит огонек любопытства и любознательности, он готов впитывать в себя все ему еще неизвестное, радуется всем своим новым знаниям и навыкам. Поэтому урок должен быть ярким, эффектным, эмоциональным, а главное - продуктивным. Помогает мне в этом информационно-коммуникационные технологии. Я стараюсь использовать компьютер на всех этапах: как при подготовке урока, так и в процессе обучения: при объяснении нового материала, закреплении, повторении, контроле.</a:t>
            </a:r>
          </a:p>
          <a:p>
            <a:pPr algn="l">
              <a:defRPr/>
            </a:pPr>
            <a:r>
              <a:rPr lang="ru-RU" alt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Анализируя опыт использования ИКТ на различных уроках в начальной школе, можно с уверенностью сказать, что использование информационно-коммуникационных технологий позволяет:</a:t>
            </a:r>
          </a:p>
          <a:p>
            <a:pPr algn="l">
              <a:defRPr/>
            </a:pPr>
            <a:r>
              <a:rPr lang="ru-RU" alt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• обеспечить положительную мотивацию обучения;</a:t>
            </a:r>
          </a:p>
          <a:p>
            <a:pPr algn="l">
              <a:defRPr/>
            </a:pPr>
            <a:r>
              <a:rPr lang="ru-RU" alt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• проводить уроки на высоком эстетическом и эмоциональном уровне (музыка, анимация);</a:t>
            </a:r>
          </a:p>
          <a:p>
            <a:pPr algn="l">
              <a:defRPr/>
            </a:pPr>
            <a:r>
              <a:rPr lang="ru-RU" alt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• обеспечить высокую степень дифференциации обучения (почти индивидуализацию);</a:t>
            </a:r>
          </a:p>
          <a:p>
            <a:pPr algn="l">
              <a:defRPr/>
            </a:pPr>
            <a:r>
              <a:rPr lang="ru-RU" alt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• повысить объем выполняемой на уроке работы в 1,5 – 2 раза;</a:t>
            </a:r>
          </a:p>
          <a:p>
            <a:pPr algn="l">
              <a:defRPr/>
            </a:pPr>
            <a:r>
              <a:rPr lang="ru-RU" alt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• усовершенствовать контроль знаний;</a:t>
            </a:r>
          </a:p>
          <a:p>
            <a:pPr algn="l">
              <a:defRPr/>
            </a:pPr>
            <a:r>
              <a:rPr lang="ru-RU" alt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• рационально организовать учебный процесс, повысить эффективность урока;</a:t>
            </a:r>
          </a:p>
          <a:p>
            <a:pPr algn="l">
              <a:defRPr/>
            </a:pPr>
            <a:r>
              <a:rPr lang="ru-RU" alt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• формировать навыки подлинно исследовательской деятельности;</a:t>
            </a:r>
          </a:p>
          <a:p>
            <a:pPr algn="l">
              <a:defRPr/>
            </a:pPr>
            <a:r>
              <a:rPr lang="ru-RU" alt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• обеспечить доступ к различным справочным системам, электронным библиотекам, другим информационным ресурсам.</a:t>
            </a:r>
          </a:p>
          <a:p>
            <a:pPr algn="l">
              <a:defRPr/>
            </a:pPr>
            <a:r>
              <a:rPr lang="ru-RU" alt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Таким образом, применение ИКТ способствует повышению качества образования.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10245" name="Picture 5" descr="C:\Users\Никита\Desktop\Пластиковые бутылки\компьютер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221163"/>
            <a:ext cx="1649412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99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Рисунок6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-12223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12875"/>
            <a:ext cx="7772400" cy="647700"/>
          </a:xfrm>
        </p:spPr>
        <p:txBody>
          <a:bodyPr/>
          <a:lstStyle/>
          <a:p>
            <a:pPr>
              <a:defRPr/>
            </a:pP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Учебный кабинет – помощник  учителя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950" y="1989138"/>
            <a:ext cx="5616575" cy="4679950"/>
          </a:xfrm>
        </p:spPr>
        <p:txBody>
          <a:bodyPr/>
          <a:lstStyle/>
          <a:p>
            <a:pPr algn="l">
              <a:defRPr/>
            </a:pPr>
            <a:r>
              <a:rPr lang="ru-RU" altLang="ru-RU" sz="1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Кабинет начальных классов № 102 , в котором я работаю, организован как учебно-воспитательное подразделение образовательного учреждения, оснащённое комплектом учебной техники, учебно-наглядными пособиями, учебным оборудованием, мебелью, оргтехникой и приспособлениями для проведения теоретических и практических, классных и внеклассных занятий по предметам. Кроме того, кабинет использовался  в преподавании различных учебных предметов, трудового обучения, в организации общественно полезного труда учащихся, внеурочной деятельности, дополнительного образования, для эффективного управления учебно-воспитательным процессом. Классное помещение просторное, хорошо проветриваемое и в меру светлое. Для защиты от яркого солнечного света предусмотрены жалюзи</a:t>
            </a:r>
            <a:r>
              <a:rPr lang="ru-RU" altLang="ru-RU" sz="1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              </a:t>
            </a:r>
            <a:endParaRPr lang="ru-RU" sz="1900" dirty="0"/>
          </a:p>
        </p:txBody>
      </p:sp>
      <p:pic>
        <p:nvPicPr>
          <p:cNvPr id="11269" name="Picture 2" descr="C:\Users\Nikita\Desktop\ФОТО КАБИНЕТА\IMG_20190902_1641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25" y="2060575"/>
            <a:ext cx="311785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07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476672"/>
            <a:ext cx="4248472" cy="4896544"/>
          </a:xfrm>
        </p:spPr>
        <p:txBody>
          <a:bodyPr/>
          <a:lstStyle/>
          <a:p>
            <a:pPr algn="l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«Наставники, демонстрирующие собственным примером упорство и дисциплину в самореализации, наиболее 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эффективны»</a:t>
            </a: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/>
            </a:r>
            <a:b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</a:b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                                                                                                                                      </a:t>
            </a:r>
            <a:r>
              <a:rPr lang="ru-RU" sz="3200" b="1" dirty="0" err="1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Зафар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 </a:t>
            </a:r>
            <a:r>
              <a:rPr lang="ru-RU" sz="3200" b="1" dirty="0" err="1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Мирзо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/>
            </a:r>
            <a:b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</a:br>
            <a:r>
              <a:rPr lang="ru-RU" sz="3200" b="1" i="1" dirty="0" smtClean="0">
                <a:ln w="19050">
                  <a:solidFill>
                    <a:prstClr val="white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ln w="19050">
                  <a:solidFill>
                    <a:prstClr val="white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ru-RU" sz="3200" b="1" i="1" dirty="0" smtClean="0">
                <a:ln w="19050">
                  <a:solidFill>
                    <a:prstClr val="white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4608512" cy="6552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Рисунок6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12875"/>
            <a:ext cx="7772400" cy="647700"/>
          </a:xfrm>
        </p:spPr>
        <p:txBody>
          <a:bodyPr/>
          <a:lstStyle/>
          <a:p>
            <a:pPr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Методическая 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тема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825" y="2133600"/>
            <a:ext cx="4968875" cy="4624388"/>
          </a:xfrm>
        </p:spPr>
        <p:txBody>
          <a:bodyPr/>
          <a:lstStyle/>
          <a:p>
            <a:pPr algn="l"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«Организация учебного процесса путём внедрения активных методов обучения, направленных на развитие </a:t>
            </a:r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метапредметных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компетенций и качества образования младших школьников»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>
              <a:defRPr/>
            </a:pPr>
            <a:endParaRPr lang="ru-RU" dirty="0"/>
          </a:p>
        </p:txBody>
      </p:sp>
      <p:pic>
        <p:nvPicPr>
          <p:cNvPr id="12293" name="Picture 4" descr="https://sun9-70.userapi.com/c854420/v854420000/14184a/F6nhFg-mcU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88" y="2205038"/>
            <a:ext cx="338455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2" descr="C:\Users\Nikita\Desktop\uchenik_goda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-100013"/>
            <a:ext cx="2754312" cy="268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449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Рисунок6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12875"/>
            <a:ext cx="7772400" cy="647700"/>
          </a:xfrm>
        </p:spPr>
        <p:txBody>
          <a:bodyPr/>
          <a:lstStyle/>
          <a:p>
            <a:pPr>
              <a:defRPr/>
            </a:pP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Формы работы с одарёнными детьми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950" y="2060575"/>
            <a:ext cx="4968875" cy="4608513"/>
          </a:xfrm>
        </p:spPr>
        <p:txBody>
          <a:bodyPr/>
          <a:lstStyle/>
          <a:p>
            <a:pPr algn="l"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Monotype Corsiva" pitchFamily="66" charset="0"/>
              </a:rPr>
              <a:t>•</a:t>
            </a:r>
            <a:r>
              <a:rPr lang="ru-RU" alt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творческие мастерские;</a:t>
            </a:r>
          </a:p>
          <a:p>
            <a:pPr algn="l">
              <a:defRPr/>
            </a:pPr>
            <a:r>
              <a:rPr lang="ru-RU" alt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•факультативы;</a:t>
            </a:r>
          </a:p>
          <a:p>
            <a:pPr algn="l">
              <a:defRPr/>
            </a:pPr>
            <a:r>
              <a:rPr lang="ru-RU" alt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•кружки по интересам;</a:t>
            </a:r>
          </a:p>
          <a:p>
            <a:pPr algn="l">
              <a:defRPr/>
            </a:pPr>
            <a:r>
              <a:rPr lang="ru-RU" alt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•занятия исследовательской деятельностью;</a:t>
            </a:r>
          </a:p>
          <a:p>
            <a:pPr algn="l">
              <a:defRPr/>
            </a:pPr>
            <a:r>
              <a:rPr lang="ru-RU" alt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•конкурсы;</a:t>
            </a:r>
          </a:p>
          <a:p>
            <a:pPr algn="l">
              <a:defRPr/>
            </a:pPr>
            <a:r>
              <a:rPr lang="ru-RU" alt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•интеллектуальный марафон;</a:t>
            </a:r>
          </a:p>
          <a:p>
            <a:pPr algn="l">
              <a:defRPr/>
            </a:pPr>
            <a:r>
              <a:rPr lang="ru-RU" alt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•научно-практические конференции;</a:t>
            </a:r>
          </a:p>
          <a:p>
            <a:pPr algn="l">
              <a:defRPr/>
            </a:pPr>
            <a:r>
              <a:rPr lang="ru-RU" alt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•участие в олимпиадах;</a:t>
            </a:r>
          </a:p>
          <a:p>
            <a:pPr algn="l">
              <a:defRPr/>
            </a:pPr>
            <a:r>
              <a:rPr lang="ru-RU" alt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•работа по индивидуальным планам;</a:t>
            </a:r>
          </a:p>
          <a:p>
            <a:pPr algn="l">
              <a:defRPr/>
            </a:pPr>
            <a:r>
              <a:rPr lang="ru-RU" alt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•сотрудничество с другими учебными заведениями</a:t>
            </a:r>
            <a:endParaRPr lang="ru-RU" altLang="ru-RU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ru-RU" dirty="0"/>
          </a:p>
        </p:txBody>
      </p:sp>
      <p:pic>
        <p:nvPicPr>
          <p:cNvPr id="14341" name="Picture 2" descr="https://sun9-27.userapi.com/c853528/v853528000/141c4c/o80EDLxSl-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057400"/>
            <a:ext cx="1957388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" descr="C:\Users\Nikita\Desktop\Елена Юрьевна\Родительский комитет\ПЕЧАТАТЬ ФОТО ДЕТЕЙ\sxvFlRq0Mt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50" y="2028825"/>
            <a:ext cx="2073275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3" descr="C:\Users\Nikita\Desktop\Елена Юрьевна\Родительский комитет\ПЕЧАТАТЬ ФОТО ДЕТЕЙ\SALbub0xr4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491038"/>
            <a:ext cx="3024188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35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Рисунок6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12875"/>
            <a:ext cx="7772400" cy="647700"/>
          </a:xfrm>
        </p:spPr>
        <p:txBody>
          <a:bodyPr/>
          <a:lstStyle/>
          <a:p>
            <a:pPr>
              <a:defRPr/>
            </a:pP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Мониторинг качества образова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950" y="2205038"/>
            <a:ext cx="4968875" cy="3240087"/>
          </a:xfrm>
        </p:spPr>
        <p:txBody>
          <a:bodyPr/>
          <a:lstStyle/>
          <a:p>
            <a:pPr algn="l">
              <a:spcAft>
                <a:spcPts val="1000"/>
              </a:spcAf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За  4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года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наблюдалась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положительная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димамика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 учебных достижений учащихся при 100% успеваемости, качество обучения составляет от 70% до 80%.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15365" name="Picture 2" descr="C:\Users\Nikita\Desktop\Елена Юрьевна\Родительский комитет\ПЕЧАТАТЬ ФОТО ДЕТЕЙ\s4D5vjSxc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205038"/>
            <a:ext cx="3382963" cy="451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2" descr="https://i12.fotocdn.net/s4/2/gallery_m/332/24187563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25" y="4919663"/>
            <a:ext cx="19812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78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Рисунок5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275" y="188913"/>
            <a:ext cx="6994525" cy="8001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Участие учащихся в олимпиадах </a:t>
            </a:r>
            <a:endParaRPr lang="ru-RU" altLang="ru-RU" sz="4000" dirty="0" smtClean="0"/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989013"/>
            <a:ext cx="8785225" cy="5464175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79388" y="1023938"/>
          <a:ext cx="8785225" cy="6737352"/>
        </p:xfrm>
        <a:graphic>
          <a:graphicData uri="http://schemas.openxmlformats.org/drawingml/2006/table">
            <a:tbl>
              <a:tblPr/>
              <a:tblGrid>
                <a:gridCol w="1008062"/>
                <a:gridCol w="3240088"/>
                <a:gridCol w="2338387"/>
                <a:gridCol w="2198688"/>
              </a:tblGrid>
              <a:tr h="579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Год</a:t>
                      </a:r>
                    </a:p>
                  </a:txBody>
                  <a:tcPr marL="91431" marR="91431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Предмет</a:t>
                      </a:r>
                    </a:p>
                  </a:txBody>
                  <a:tcPr marL="91431" marR="91431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Уровень</a:t>
                      </a:r>
                    </a:p>
                  </a:txBody>
                  <a:tcPr marL="91431" marR="91431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Результат</a:t>
                      </a:r>
                    </a:p>
                  </a:txBody>
                  <a:tcPr marL="91431" marR="91431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371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2023 г</a:t>
                      </a:r>
                    </a:p>
                  </a:txBody>
                  <a:tcPr marL="91431" marR="91431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 этап Всероссийской и Республиканской олимпиад школьников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Призер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579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 г</a:t>
                      </a:r>
                    </a:p>
                  </a:txBody>
                  <a:tcPr marL="91431" marR="91431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«Умка» (математика)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Призер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609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 г</a:t>
                      </a:r>
                    </a:p>
                  </a:txBody>
                  <a:tcPr marL="91431" marR="91431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 </a:t>
                      </a:r>
                      <a:r>
                        <a:rPr kumimoji="0" lang="en-US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(winkid-очно)</a:t>
                      </a:r>
                      <a:endParaRPr kumimoji="0" lang="ru-RU" alt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</a:t>
                      </a:r>
                    </a:p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Призер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609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 г</a:t>
                      </a:r>
                    </a:p>
                  </a:txBody>
                  <a:tcPr marL="91431" marR="91431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</a:t>
                      </a:r>
                      <a:r>
                        <a:rPr kumimoji="0" lang="en-US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(winkid-очно)</a:t>
                      </a:r>
                      <a:endParaRPr kumimoji="0" lang="ru-RU" alt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Призер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579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 г</a:t>
                      </a:r>
                    </a:p>
                  </a:txBody>
                  <a:tcPr marL="91431" marR="91431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«Умка» (русский язык)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Призер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609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 г</a:t>
                      </a:r>
                    </a:p>
                  </a:txBody>
                  <a:tcPr marL="91431" marR="91431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 (winkid-очно)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Призеры</a:t>
                      </a:r>
                    </a:p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609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 г</a:t>
                      </a:r>
                    </a:p>
                  </a:txBody>
                  <a:tcPr marL="91431" marR="91431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(winkid-очно)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Призер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579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 г</a:t>
                      </a:r>
                    </a:p>
                  </a:txBody>
                  <a:tcPr marL="91431" marR="91431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«Техника чтения»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609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2025 г</a:t>
                      </a:r>
                    </a:p>
                  </a:txBody>
                  <a:tcPr marL="91431" marR="91431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(winkid)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</a:tbl>
          </a:graphicData>
        </a:graphic>
      </p:graphicFrame>
      <p:pic>
        <p:nvPicPr>
          <p:cNvPr id="16446" name="Picture 2" descr="http://down.images.infosee.ru/upload/2015/09/Cute-smile-emoticon-icons-vectors-set-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1512887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550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Рисунок5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354013" y="34925"/>
            <a:ext cx="8682037" cy="801688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Результаты участия в олимпиадах</a:t>
            </a:r>
            <a:endParaRPr lang="ru-RU" altLang="ru-RU" dirty="0" smtClean="0"/>
          </a:p>
        </p:txBody>
      </p:sp>
      <p:pic>
        <p:nvPicPr>
          <p:cNvPr id="18436" name="Picture 16" descr="C:\Users\Елена\Desktop\дипломы\Ученики\Ученики\2016-17\ЧАК-ЧАК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803275"/>
            <a:ext cx="18542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7" descr="C:\Users\Елена\Desktop\дипломы\Ученики\Ученики\2016-17\Живое слово\Узбеков А Живое слово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862013"/>
            <a:ext cx="1870075" cy="257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8" descr="C:\Users\Елена\Desktop\дипломы\Ученики\2017-2018\Исмагилва Магистр счета 2017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862013"/>
            <a:ext cx="1944687" cy="250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9" descr="C:\Users\Елена\Desktop\дипломы\Ученики\2017-2018\Исмагилова КФУ русский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871538"/>
            <a:ext cx="1757362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20" descr="C:\Users\Елена\Desktop\дипломы\Ученики\2017-2018\Найди ошибку окр.сир\Исмагилова Найди ошиб-окр.мир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3692525"/>
            <a:ext cx="1854200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21" descr="C:\Users\Елена\Desktop\дипломы\Ученики\2017-2018\Найди ошибку Исмагилова\Исмагилова математика 2017 Найди ошибку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670300"/>
            <a:ext cx="1927225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22" descr="C:\Users\Елена\Desktop\дипломы\Ученики\2016-2017\УЧЕБНЫЕ\Найди ошибку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038" y="3670300"/>
            <a:ext cx="1914525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50" y="3670300"/>
            <a:ext cx="1971675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739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Рисунок5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1463" y="188913"/>
            <a:ext cx="7145337" cy="679450"/>
          </a:xfrm>
        </p:spPr>
        <p:txBody>
          <a:bodyPr/>
          <a:lstStyle/>
          <a:p>
            <a:pPr>
              <a:defRPr/>
            </a:pP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Участие учащихся в конкурсах</a:t>
            </a:r>
            <a:endParaRPr lang="ru-RU" sz="4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07950" y="904875"/>
          <a:ext cx="8856663" cy="5929316"/>
        </p:xfrm>
        <a:graphic>
          <a:graphicData uri="http://schemas.openxmlformats.org/drawingml/2006/table">
            <a:tbl>
              <a:tblPr/>
              <a:tblGrid>
                <a:gridCol w="1017588"/>
                <a:gridCol w="4030662"/>
                <a:gridCol w="2170113"/>
                <a:gridCol w="1638300"/>
              </a:tblGrid>
              <a:tr h="401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Год</a:t>
                      </a:r>
                    </a:p>
                  </a:txBody>
                  <a:tcPr marL="91446" marR="91446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Название конкурса</a:t>
                      </a:r>
                    </a:p>
                  </a:txBody>
                  <a:tcPr marL="91446" marR="91446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Уровень</a:t>
                      </a:r>
                    </a:p>
                  </a:txBody>
                  <a:tcPr marL="91446" marR="91446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Результат</a:t>
                      </a:r>
                    </a:p>
                  </a:txBody>
                  <a:tcPr marL="91446" marR="91446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4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 г</a:t>
                      </a:r>
                    </a:p>
                  </a:txBody>
                  <a:tcPr marL="91446" marR="91446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       Конкурс «Семья – это счастье!»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01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 г</a:t>
                      </a:r>
                    </a:p>
                  </a:txBody>
                  <a:tcPr marL="91446" marR="91446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«По дорогам сказок»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5486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 г</a:t>
                      </a:r>
                    </a:p>
                  </a:txBody>
                  <a:tcPr marL="91446" marR="91446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«Читающая семья-читающая страна»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</a:p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место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5486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 г</a:t>
                      </a:r>
                    </a:p>
                  </a:txBody>
                  <a:tcPr marL="91446" marR="91446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«Царица – Осень»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1,2,3 мест</a:t>
                      </a:r>
                    </a:p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5486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 г</a:t>
                      </a:r>
                    </a:p>
                  </a:txBody>
                  <a:tcPr marL="91446" marR="91446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художественного чтения «Говорю уверенно»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1,2,3 мест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01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 г</a:t>
                      </a:r>
                    </a:p>
                  </a:txBody>
                  <a:tcPr marL="91446" marR="91446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«Язык – душа народа»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2 место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401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 г</a:t>
                      </a:r>
                    </a:p>
                  </a:txBody>
                  <a:tcPr marL="91446" marR="91446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«Фейерверк талантов»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 место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5486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 г</a:t>
                      </a:r>
                    </a:p>
                  </a:txBody>
                  <a:tcPr marL="91446" marR="91446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«Любимый питомец нашей семьи»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 место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401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 г</a:t>
                      </a:r>
                    </a:p>
                  </a:txBody>
                  <a:tcPr marL="91446" marR="91446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«Разноцветные ладошки»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5486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2025 г</a:t>
                      </a:r>
                    </a:p>
                  </a:txBody>
                  <a:tcPr marL="91446" marR="91446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«Мой любимый Пушкин!»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401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2025 г</a:t>
                      </a:r>
                    </a:p>
                  </a:txBody>
                  <a:tcPr marL="91446" marR="91446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       Конкурс «Зима – время чудес»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1,2,3 мест</a:t>
                      </a:r>
                    </a:p>
                  </a:txBody>
                  <a:tcPr marL="91446" marR="91446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01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2025 г</a:t>
                      </a:r>
                    </a:p>
                  </a:txBody>
                  <a:tcPr marL="91446" marR="91446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       Конкурс «Гордость страны»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1 место</a:t>
                      </a:r>
                    </a:p>
                  </a:txBody>
                  <a:tcPr marL="91446" marR="91446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pic>
        <p:nvPicPr>
          <p:cNvPr id="22604" name="Picture 2" descr="http://down.images.infosee.ru/upload/2015/09/Cute-smile-emoticon-icons-vectors-set-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63500"/>
            <a:ext cx="12255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034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Рисунок5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115888"/>
            <a:ext cx="8424863" cy="649287"/>
          </a:xfrm>
        </p:spPr>
        <p:txBody>
          <a:bodyPr/>
          <a:lstStyle/>
          <a:p>
            <a:pPr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Достижения учащихся в конкурсах</a:t>
            </a:r>
            <a:endParaRPr lang="ru-RU" dirty="0"/>
          </a:p>
        </p:txBody>
      </p:sp>
      <p:pic>
        <p:nvPicPr>
          <p:cNvPr id="24580" name="Picture 2" descr="C:\Users\Елена\Desktop\дипломы\Ученики\2016-2017\Диплом День Победы\Кочедамов Иль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23938"/>
            <a:ext cx="1782763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3" descr="C:\Users\Елена\Desktop\дипломы\Ученики\2016-2017\Диплом Теремок сказок\Липатова Ульян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022350"/>
            <a:ext cx="17462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4" descr="C:\Users\Елена\Desktop\дипломы\Ученики\2016-2017\Дипломы день космонавтики\Исмагилова Диан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1004888"/>
            <a:ext cx="1738313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5" descr="C:\Users\Елена\Desktop\дипломы\Ученики\2016-2017\Женмкий день 8 МАрта\Орешников Данил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5" y="996950"/>
            <a:ext cx="1738313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6" descr="C:\Users\Елена\Desktop\дипломы\Ученики\2016-2017\Защитники отечества дипломы\Орешников Данил 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5" y="992188"/>
            <a:ext cx="1689100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7" descr="C:\Users\Елена\Desktop\дипломы\Ученики\2016-2017\Защитники отечества дипломы\Кочедамов Илья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363"/>
            <a:ext cx="1857375" cy="26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8" descr="C:\Users\Елена\Desktop\дипломы\Ученики\2017-2018\Азбука пешехода\Гуськов Кирилл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3" y="3806825"/>
            <a:ext cx="1749425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12" descr="C:\Users\Елена\Desktop\дипломы\Ученики\2017-2018\Исмагилова Скоро Новый год.jp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3789363"/>
            <a:ext cx="1851025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10" descr="C:\Users\Елена\Desktop\дипломы\Ученики\2017-2018\Осторожно огогь\Брызгалова Доминика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5" y="3789363"/>
            <a:ext cx="1703388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11" descr="C:\Users\Елена\Desktop\дипломы\Ученики\2017-2018\Юный пожарный\Брызгалова Доминика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263" y="3778250"/>
            <a:ext cx="1716087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913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Рисунок5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1463" y="188913"/>
            <a:ext cx="7145337" cy="679450"/>
          </a:xfrm>
        </p:spPr>
        <p:txBody>
          <a:bodyPr/>
          <a:lstStyle/>
          <a:p>
            <a:pPr>
              <a:defRPr/>
            </a:pP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Участие учащихся в конференциях</a:t>
            </a:r>
            <a:endParaRPr lang="ru-RU" sz="4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315913" y="1412875"/>
          <a:ext cx="8648700" cy="5349972"/>
        </p:xfrm>
        <a:graphic>
          <a:graphicData uri="http://schemas.openxmlformats.org/drawingml/2006/table">
            <a:tbl>
              <a:tblPr/>
              <a:tblGrid>
                <a:gridCol w="995362"/>
                <a:gridCol w="3692525"/>
                <a:gridCol w="2484438"/>
                <a:gridCol w="1476375"/>
              </a:tblGrid>
              <a:tr h="7063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Год</a:t>
                      </a:r>
                    </a:p>
                  </a:txBody>
                  <a:tcPr marL="91446" marR="91446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Название конкурса</a:t>
                      </a:r>
                    </a:p>
                  </a:txBody>
                  <a:tcPr marL="91446" marR="91446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Уровень</a:t>
                      </a:r>
                    </a:p>
                  </a:txBody>
                  <a:tcPr marL="91446" marR="91446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Результат</a:t>
                      </a:r>
                    </a:p>
                  </a:txBody>
                  <a:tcPr marL="91446" marR="91446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30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2023 г</a:t>
                      </a:r>
                    </a:p>
                  </a:txBody>
                  <a:tcPr marL="91446" marR="91446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«Героический подвиг Матрёны Исаевны Вольской»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Межрегиональный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730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2023 г</a:t>
                      </a:r>
                    </a:p>
                  </a:txBody>
                  <a:tcPr marL="91446" marR="91446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«Маленькие герои большой войны»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Межрегиональный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Номинация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10952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 г</a:t>
                      </a:r>
                    </a:p>
                  </a:txBody>
                  <a:tcPr marL="91446" marR="91446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«Подвиг стойкости, пример скромности Матрёны Исаевны Вольской»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Международный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 место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8228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 г</a:t>
                      </a:r>
                    </a:p>
                  </a:txBody>
                  <a:tcPr marL="91446" marR="91446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«Герой поднебесья – наш земляк. Николай Георгиевич Столяров»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730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 г</a:t>
                      </a:r>
                    </a:p>
                  </a:txBody>
                  <a:tcPr marL="91446" marR="91446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«Подвиг стойкости, пример скромности»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2 место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5349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6" marR="91446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6" marR="91446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pic>
        <p:nvPicPr>
          <p:cNvPr id="25646" name="Picture 2" descr="http://down.images.infosee.ru/upload/2015/09/Cute-smile-emoticon-icons-vectors-set-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63500"/>
            <a:ext cx="12255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Рисунок6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12875"/>
            <a:ext cx="7772400" cy="647700"/>
          </a:xfrm>
        </p:spPr>
        <p:txBody>
          <a:bodyPr/>
          <a:lstStyle/>
          <a:p>
            <a:pPr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Внеурочная деятельность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388" y="2060575"/>
            <a:ext cx="8569325" cy="4608513"/>
          </a:xfrm>
        </p:spPr>
        <p:txBody>
          <a:bodyPr/>
          <a:lstStyle/>
          <a:p>
            <a:pPr marL="342900" indent="-342900" algn="l">
              <a:buFontTx/>
              <a:buChar char="•"/>
              <a:defRPr/>
            </a:pPr>
            <a:r>
              <a:rPr lang="ru-RU" alt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Школа после уроков — это мир творчества, проявления и раскрытия каждым ребёнком своих интересов, своих увлечений, своего «я». Мне  важно заинтересовать ребёнка занятиями после уроков, чтобы школа стала для него вторым домом, что даст превратить внеурочную деятельность в полноценное пространство воспитания и образования.</a:t>
            </a:r>
          </a:p>
          <a:p>
            <a:pPr marL="342900" indent="-342900" algn="l">
              <a:buFontTx/>
              <a:buChar char="•"/>
              <a:defRPr/>
            </a:pPr>
            <a:r>
              <a:rPr lang="ru-RU" alt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Внеурочная деятельность для младших школьников – это способ научиться тому, чему не может научить обычный урок, это ориентация в реальном мире, проба себя, поиск себя. Разнообразная форма организации внеурочной деятельности значительно повышает активность и работоспособность детей, способствует психологической разрядке, снятию стрессовых ситуаций, гармоничному включению в мир человеческих отношений, а значит эффективности обучения. </a:t>
            </a:r>
          </a:p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609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Рисунок5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25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 descr="C:\Users\Nikita\Desktop\Елена Юрьевна\Родительский комитет\ПЕЧАТАТЬ ФОТО ДЕТЕЙ\_aIOL3NrGe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7000"/>
            <a:ext cx="293052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3" descr="C:\Users\Nikita\Desktop\Елена Юрьевна\Родительский комитет\ПЕЧАТАТЬ ФОТО ДЕТЕЙ\ChzqgBFyHo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27000"/>
            <a:ext cx="298767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 descr="C:\Users\Nikita\Desktop\Елена Юрьевна\Родительский комитет\ПЕЧАТАТЬ ФОТО ДЕТЕЙ\ymfCIZtgPH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44463"/>
            <a:ext cx="2795587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5" descr="C:\Users\Nikita\Desktop\Елена Юрьевна\Родительский комитет\ПЕЧАТАТЬ ФОТО ДЕТЕЙ\AjEpfL83WMk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470150"/>
            <a:ext cx="2930525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6" descr="C:\Users\Nikita\Desktop\Елена Юрьевна\Родительский комитет\ПЕЧАТАТЬ ФОТО ДЕТЕЙ\9g6QtrUoLy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441575"/>
            <a:ext cx="3005137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7" descr="C:\Users\Nikita\Desktop\Елена Юрьевна\Родительский комитет\ПЕЧАТАТЬ ФОТО ДЕТЕЙ\LpBaoTivSx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38" y="2441575"/>
            <a:ext cx="2779712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8" descr="C:\Users\Nikita\Desktop\Елена Юрьевна\Родительский комитет\ПЕЧАТАТЬ ФОТО ДЕТЕЙ\HCEhXhWY-W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765675"/>
            <a:ext cx="293052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9" descr="C:\Users\Nikita\Desktop\Елена Юрьевна\Родительский комитет\ПЕЧАТАТЬ ФОТО ДЕТЕЙ\8HMGhi6Y3HQ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4765675"/>
            <a:ext cx="296227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0" descr="C:\Users\Nikita\Desktop\Елена Юрьевна\Родительский комитет\ПЕЧАТАТЬ ФОТО ДЕТЕЙ\kNdkdUeekNg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38" y="4765675"/>
            <a:ext cx="2779712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1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"/>
          <p:cNvGrpSpPr>
            <a:grpSpLocks/>
          </p:cNvGrpSpPr>
          <p:nvPr/>
        </p:nvGrpSpPr>
        <p:grpSpPr bwMode="auto">
          <a:xfrm>
            <a:off x="1835696" y="3212976"/>
            <a:ext cx="6984776" cy="3468180"/>
            <a:chOff x="1202168" y="-152006"/>
            <a:chExt cx="7330272" cy="456424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202168" y="-152006"/>
              <a:ext cx="7330272" cy="486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b="1" dirty="0">
                <a:solidFill>
                  <a:schemeClr val="accent3">
                    <a:lumMod val="75000"/>
                  </a:schemeClr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>
              <a:off x="1366078" y="3885680"/>
              <a:ext cx="6491880" cy="526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dirty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  <a:cs typeface="Arial" charset="0"/>
              </a:endParaRPr>
            </a:p>
          </p:txBody>
        </p:sp>
      </p:grp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35696" y="188640"/>
            <a:ext cx="6851104" cy="72008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  <a:cs typeface="Arial" charset="0"/>
              </a:rPr>
              <a:t>«Вектор роста»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2339752" y="908720"/>
            <a:ext cx="6480720" cy="6048672"/>
          </a:xfrm>
        </p:spPr>
        <p:txBody>
          <a:bodyPr/>
          <a:lstStyle/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  <a:latin typeface="Monotype Corsiva" pitchFamily="66" charset="0"/>
                <a:cs typeface="Arial" charset="0"/>
              </a:rPr>
              <a:t>Цель работы</a:t>
            </a:r>
            <a:r>
              <a:rPr lang="ru-RU" sz="1800" b="1" dirty="0" smtClean="0">
                <a:solidFill>
                  <a:srgbClr val="C00000"/>
                </a:solidFill>
                <a:latin typeface="Monotype Corsiva" pitchFamily="66" charset="0"/>
                <a:cs typeface="Arial" charset="0"/>
              </a:rPr>
              <a:t>: </a:t>
            </a: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раскрытие </a:t>
            </a: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потенциала личности наставляемого, создание условий для его профессионального роста</a:t>
            </a: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.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Monotype Corsiva" pitchFamily="66" charset="0"/>
                <a:cs typeface="Arial" charset="0"/>
              </a:rPr>
              <a:t>Задачи: </a:t>
            </a:r>
          </a:p>
          <a:p>
            <a:pPr marL="0" indent="0">
              <a:buNone/>
            </a:pP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- </a:t>
            </a: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способствовать </a:t>
            </a: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формированию потребности заниматься самоанализом результатов своей профессиональной деятельности;</a:t>
            </a:r>
          </a:p>
          <a:p>
            <a:pPr marL="0" indent="0">
              <a:buNone/>
            </a:pP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- показывать собственный положительный пример в поиске научных знаний, в готовности передавать их подрастающему поколению;</a:t>
            </a:r>
          </a:p>
          <a:p>
            <a:pPr marL="0" indent="0">
              <a:buNone/>
            </a:pP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- развивать интерес к методике построения и организации результативного учебного процесса;</a:t>
            </a:r>
          </a:p>
          <a:p>
            <a:pPr marL="0" indent="0">
              <a:buNone/>
            </a:pP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- способствовать формированию приемов педагогического контроля и самоконтроля молодого учителя;</a:t>
            </a:r>
          </a:p>
          <a:p>
            <a:pPr marL="0" indent="0">
              <a:buNone/>
            </a:pP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- ориентировать начинающего учителя на творческое использование передового педагогического опыта в своей педагогической деятельности;</a:t>
            </a:r>
          </a:p>
          <a:p>
            <a:pPr marL="0" indent="0">
              <a:buNone/>
            </a:pP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- привить молодому специалисту интереса к педагогической деятельности и закрепление учителя в образовательном учреждении;</a:t>
            </a:r>
          </a:p>
          <a:p>
            <a:pPr marL="0" indent="0">
              <a:buNone/>
            </a:pP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- ускорить процесс профессионального становления учителя и развитие способности самостоятельно и качественно выполнять возложенные на него обязанности по занимаемой должности.</a:t>
            </a:r>
          </a:p>
          <a:p>
            <a:pPr marL="0" indent="0">
              <a:buNone/>
            </a:pPr>
            <a:endParaRPr lang="ru-RU" sz="2000" b="1" dirty="0" smtClean="0">
              <a:solidFill>
                <a:schemeClr val="accent3">
                  <a:lumMod val="50000"/>
                </a:schemeClr>
              </a:solidFill>
              <a:latin typeface="Monotype Corsiva" pitchFamily="66" charset="0"/>
              <a:cs typeface="Arial" charset="0"/>
            </a:endParaRPr>
          </a:p>
          <a:p>
            <a:pPr marL="0" indent="0">
              <a:buNone/>
            </a:pP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Рисунок6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12875"/>
            <a:ext cx="7772400" cy="398463"/>
          </a:xfrm>
        </p:spPr>
        <p:txBody>
          <a:bodyPr/>
          <a:lstStyle/>
          <a:p>
            <a:pPr>
              <a:defRPr/>
            </a:pP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Распространение педагогического опыта</a:t>
            </a:r>
            <a:endParaRPr lang="ru-RU" dirty="0"/>
          </a:p>
        </p:txBody>
      </p:sp>
      <p:sp>
        <p:nvSpPr>
          <p:cNvPr id="2970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950" y="2060575"/>
            <a:ext cx="8496300" cy="4608513"/>
          </a:xfrm>
        </p:spPr>
        <p:txBody>
          <a:bodyPr/>
          <a:lstStyle/>
          <a:p>
            <a:endParaRPr lang="ru-RU" altLang="ru-RU" smtClean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07950" y="1916113"/>
          <a:ext cx="8928100" cy="4960970"/>
        </p:xfrm>
        <a:graphic>
          <a:graphicData uri="http://schemas.openxmlformats.org/drawingml/2006/table">
            <a:tbl>
              <a:tblPr/>
              <a:tblGrid>
                <a:gridCol w="846138"/>
                <a:gridCol w="4349750"/>
                <a:gridCol w="2049462"/>
                <a:gridCol w="1682750"/>
              </a:tblGrid>
              <a:tr h="5159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Год</a:t>
                      </a: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Название конкурса</a:t>
                      </a: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Уровень</a:t>
                      </a: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Результат</a:t>
                      </a: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159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Лучший учитель начальных класов-2023</a:t>
                      </a: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</a:t>
                      </a: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Лауреат</a:t>
                      </a: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64003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ИКТ-компетентность педагога в современном образовании</a:t>
                      </a: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Федеральный </a:t>
                      </a: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степени</a:t>
                      </a: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5159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Архитектурные фантазии</a:t>
                      </a: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</a:t>
                      </a: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5159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Педагогическое мастерство от А до Я</a:t>
                      </a: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Федеральный</a:t>
                      </a: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степени</a:t>
                      </a: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5159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</a:t>
                      </a: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Федеральный</a:t>
                      </a: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степени</a:t>
                      </a: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5159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инновации</a:t>
                      </a: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Федеральный</a:t>
                      </a: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степени</a:t>
                      </a: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6127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</a:t>
                      </a: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Педагог-профессионал-2024</a:t>
                      </a: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Федеральный</a:t>
                      </a: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</a:t>
                      </a: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6127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 </a:t>
                      </a: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года-2024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степени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061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Рисунок5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4575" y="33338"/>
            <a:ext cx="7848600" cy="663575"/>
          </a:xfrm>
        </p:spPr>
        <p:txBody>
          <a:bodyPr/>
          <a:lstStyle/>
          <a:p>
            <a:pPr>
              <a:defRPr/>
            </a:pP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Результаты педагогической деятельности</a:t>
            </a:r>
            <a:endParaRPr lang="ru-RU" dirty="0"/>
          </a:p>
        </p:txBody>
      </p:sp>
      <p:pic>
        <p:nvPicPr>
          <p:cNvPr id="3174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651250"/>
            <a:ext cx="2068513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5" descr="C:\Users\Елена\Desktop\дипломы\Учитель\Конкурсы проф мастерства\2016-2017\Образовательный потенциал России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338" y="836613"/>
            <a:ext cx="277653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3" descr="C:\Users\Елена\Desktop\дипломы\Учитель\Конкурсы проф мастерства\2015-2016\Учитель начальных классов 2015 1 степени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8" y="919163"/>
            <a:ext cx="2087562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4" descr="C:\Users\Елена\Desktop\дипломы\Учитель\Конкурсы проф мастерства\2016-2017\диплом Солнечный свет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25" y="1346200"/>
            <a:ext cx="2016125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7" descr="C:\Users\Елена\Desktop\дипломы\Учитель\Конкурсы проф мастерства\2017-2018\Cертификат отличия I степени-Педагогическая деятельность- сущность, структура, функции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2225675"/>
            <a:ext cx="2089150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8" descr="F:\ДИПЛОМЫ\2017-2018\Образовательный потенциал\Интеллект будущкго 2 м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3" y="3179763"/>
            <a:ext cx="2089150" cy="287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2" descr="C:\Users\Елена\Desktop\дипломы\Учитель\Конкурсы проф мастерства\2015-2016\конкурс Творческие педагоги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0713"/>
            <a:ext cx="2005012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Рисунок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75" y="3902075"/>
            <a:ext cx="19304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55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Рисунок5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504825"/>
          </a:xfrm>
        </p:spPr>
        <p:txBody>
          <a:bodyPr/>
          <a:lstStyle/>
          <a:p>
            <a:pPr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Печатные  работы</a:t>
            </a:r>
            <a:endParaRPr lang="ru-RU" dirty="0"/>
          </a:p>
        </p:txBody>
      </p:sp>
      <p:pic>
        <p:nvPicPr>
          <p:cNvPr id="33796" name="Picture 16" descr="C:\Users\Елена\Desktop\дипломы\Учитель\Ими гордится Россия\Журнал Ими гордится Россия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25" y="554038"/>
            <a:ext cx="1744663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2" descr="C:\Users\Никита\Desktop\Елена Юрьевна\дипломы\Учитель\концепт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44500"/>
            <a:ext cx="1784350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12" descr="C:\Users\Елена\Desktop\дипломы\Учитель\публикации\2016-2017\Публикация журнал Педагог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862013"/>
            <a:ext cx="1816100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C:\Users\Елена\Desktop\дипломы\Учитель\публикации\2016-2017\Свидетельство -Прощание с Азбукой-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1625600"/>
            <a:ext cx="1706563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4" descr="C:\Users\Елена\Desktop\дипломы\Учитель\публикации\2016-2017\Сертификат проекта infourok.ru № ДБ-10586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2349500"/>
            <a:ext cx="17018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15" descr="C:\Users\Елена\Desktop\дипломы\Учитель\Ими гордится Россия\Ими гордится Россия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463" y="2955925"/>
            <a:ext cx="1665287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8" descr="C:\Users\Никита\Desktop\Лена грамоты\журнал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3921125"/>
            <a:ext cx="167005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3" descr="C:\Users\Никита\Desktop\Елена Юрьевна\дипломы\Учитель\Копилка уроков-свидетельство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765175"/>
            <a:ext cx="2014537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2" descr="C:\Users\Никита\Desktop\печатная работа видеоуроки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3065463"/>
            <a:ext cx="2233612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Picture 11" descr="C:\Users\Никита\Desktop\дипломы\Учитель\публикация\Публикация 12.10.15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3" y="3749675"/>
            <a:ext cx="2295525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Picture 14" descr="C:\Users\Елена\Desktop\дипломы\Учитель\публикации\2017-2018\Шатунова Елена Юрьевна (2)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138" y="4889500"/>
            <a:ext cx="2392362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7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4365625"/>
            <a:ext cx="1687513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48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Рисунок6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12875"/>
            <a:ext cx="7772400" cy="647700"/>
          </a:xfrm>
        </p:spPr>
        <p:txBody>
          <a:bodyPr/>
          <a:lstStyle/>
          <a:p>
            <a:pPr>
              <a:defRPr/>
            </a:pP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Курсы повышения квалификац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ии</a:t>
            </a:r>
            <a:endParaRPr lang="ru-RU" dirty="0"/>
          </a:p>
        </p:txBody>
      </p:sp>
      <p:sp>
        <p:nvSpPr>
          <p:cNvPr id="2765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89138"/>
            <a:ext cx="8893175" cy="4679950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2765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8" y="2106613"/>
            <a:ext cx="6588125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26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Рисунок6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79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12875"/>
            <a:ext cx="7772400" cy="647700"/>
          </a:xfrm>
        </p:spPr>
        <p:txBody>
          <a:bodyPr/>
          <a:lstStyle/>
          <a:p>
            <a:pPr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Инновационная деятельность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825" y="2133600"/>
            <a:ext cx="4826000" cy="4535488"/>
          </a:xfrm>
        </p:spPr>
        <p:txBody>
          <a:bodyPr/>
          <a:lstStyle/>
          <a:p>
            <a:pPr algn="l">
              <a:defRPr/>
            </a:pP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Тема: «Формирование универсальных учебных действий на уроках окружающего мира в начальной школе».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>
              <a:defRPr/>
            </a:pPr>
            <a:endParaRPr lang="ru-RU" dirty="0"/>
          </a:p>
        </p:txBody>
      </p:sp>
      <p:pic>
        <p:nvPicPr>
          <p:cNvPr id="34821" name="Picture 2" descr="C:\Users\Елена\Desktop\Елена Юрьевна\Моя аттестация 2017\Шатунова Е.Ю.11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060575"/>
            <a:ext cx="3462338" cy="454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718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Рисунок6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12875"/>
            <a:ext cx="7772400" cy="647700"/>
          </a:xfrm>
        </p:spPr>
        <p:txBody>
          <a:bodyPr/>
          <a:lstStyle/>
          <a:p>
            <a:pPr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Экспериментальная деятельность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288" y="2205038"/>
            <a:ext cx="4681537" cy="4464050"/>
          </a:xfrm>
        </p:spPr>
        <p:txBody>
          <a:bodyPr/>
          <a:lstStyle/>
          <a:p>
            <a:pPr algn="l">
              <a:defRPr/>
            </a:pPr>
            <a:r>
              <a:rPr lang="ru-RU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Тема:«Формирование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основ культуры здоровья как компонент воспитания в соответствии с требованиями ФГОС НОО». </a:t>
            </a:r>
            <a:endParaRPr lang="ru-RU" sz="3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ru-RU" dirty="0"/>
          </a:p>
        </p:txBody>
      </p:sp>
      <p:pic>
        <p:nvPicPr>
          <p:cNvPr id="35845" name="Picture 2" descr="C:\Users\Елена\Desktop\Елена Юрьевна\Моя аттестация 2017\Экспериментальная деятельность Шатунова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2122488"/>
            <a:ext cx="3455987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986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Рисунок6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12875"/>
            <a:ext cx="7772400" cy="576263"/>
          </a:xfrm>
        </p:spPr>
        <p:txBody>
          <a:bodyPr/>
          <a:lstStyle/>
          <a:p>
            <a:pPr>
              <a:defRPr/>
            </a:pP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Работа с родителями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25" y="1916113"/>
            <a:ext cx="9001125" cy="4752975"/>
          </a:xfrm>
        </p:spPr>
        <p:txBody>
          <a:bodyPr/>
          <a:lstStyle/>
          <a:p>
            <a:pPr algn="l">
              <a:defRPr/>
            </a:pPr>
            <a:r>
              <a:rPr lang="ru-RU" alt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Работа с родителями в моём классе построена на основе  программы проекта «Путь к успеху» авторы  </a:t>
            </a:r>
            <a:r>
              <a:rPr lang="ru-RU" altLang="ru-RU" sz="1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И.Г.Вахрушева</a:t>
            </a:r>
            <a:r>
              <a:rPr lang="ru-RU" alt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и  </a:t>
            </a:r>
            <a:r>
              <a:rPr lang="ru-RU" altLang="ru-RU" sz="1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Л.Ф.Блинова</a:t>
            </a:r>
            <a:r>
              <a:rPr lang="ru-RU" alt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</a:p>
          <a:p>
            <a:pPr algn="l">
              <a:defRPr/>
            </a:pPr>
            <a:r>
              <a:rPr lang="ru-RU" alt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     </a:t>
            </a:r>
            <a:r>
              <a:rPr lang="ru-RU" altLang="ru-RU" sz="18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Цель проекта </a:t>
            </a:r>
            <a:r>
              <a:rPr lang="ru-RU" alt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- предупредить или задержать возраст первой пробы </a:t>
            </a:r>
            <a:r>
              <a:rPr lang="ru-RU" altLang="ru-RU" sz="1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психоактивных</a:t>
            </a:r>
            <a:r>
              <a:rPr lang="ru-RU" alt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веществ детьми школьного возраста. </a:t>
            </a:r>
          </a:p>
          <a:p>
            <a:pPr algn="l">
              <a:defRPr/>
            </a:pPr>
            <a:r>
              <a:rPr lang="ru-RU" alt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     Посредством психолого-педагогической работы со школьником, его родителями, создаются условия для формирования осознанного выбора здорового жизненного стиля. Школьникам проект позволяет осознать ответственность за свои поступки перед собой и сверстниками; ощутить психологическую поддержку, получить реальное материальное подкрепление при наличии активной жизненной позиции и реализации своих социально-значимых планов. Родители получат возможность в благоприятных условиях сформировать конструктивные отношения с детьми, объединиться с ними в рамках реальной, позитивной деятельности. </a:t>
            </a:r>
          </a:p>
          <a:p>
            <a:pPr algn="l">
              <a:defRPr/>
            </a:pPr>
            <a:r>
              <a:rPr lang="ru-RU" alt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     Проект исключает разовые, единичные показатели, он ориентирован на долгосрочный результат, который заключается в:</a:t>
            </a:r>
          </a:p>
          <a:p>
            <a:pPr marL="342900" indent="-342900" algn="l">
              <a:buFontTx/>
              <a:buChar char="•"/>
              <a:defRPr/>
            </a:pPr>
            <a:r>
              <a:rPr lang="ru-RU" alt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снижении числа подростков и молодежи, допускающих пробу </a:t>
            </a:r>
            <a:r>
              <a:rPr lang="ru-RU" altLang="ru-RU" sz="1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психоактивных</a:t>
            </a:r>
            <a:r>
              <a:rPr lang="ru-RU" alt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веществ;</a:t>
            </a:r>
          </a:p>
          <a:p>
            <a:pPr marL="342900" indent="-342900" algn="l">
              <a:buFontTx/>
              <a:buChar char="•"/>
              <a:defRPr/>
            </a:pPr>
            <a:r>
              <a:rPr lang="ru-RU" alt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распространении и закреплении у детей школьного возраста имиджа уважаемого и успешного человека, жизненной ценностью которого является бережное отношение к своему здоровью. </a:t>
            </a:r>
          </a:p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676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Рисунок6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4763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188" y="1052513"/>
            <a:ext cx="8229600" cy="1728787"/>
          </a:xfrm>
        </p:spPr>
        <p:txBody>
          <a:bodyPr/>
          <a:lstStyle/>
          <a:p>
            <a:pPr>
              <a:defRPr/>
            </a:pP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Тематический план родительских собраний</a:t>
            </a:r>
            <a:endParaRPr lang="ru-RU" dirty="0"/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05038"/>
            <a:ext cx="6337300" cy="415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3" descr="C:\Users\Никита\Desktop\Елена Юрьевна\Картинки\Школа\24198038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636838"/>
            <a:ext cx="3387725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984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Рисунок6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-77788"/>
            <a:ext cx="9144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07950" y="1484313"/>
            <a:ext cx="9144000" cy="576262"/>
          </a:xfrm>
        </p:spPr>
        <p:txBody>
          <a:bodyPr/>
          <a:lstStyle/>
          <a:p>
            <a:pPr>
              <a:defRPr/>
            </a:pPr>
            <a:r>
              <a:rPr lang="ru-RU" sz="3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Отзывы родителей о работе классного руководителя</a:t>
            </a:r>
            <a:endParaRPr lang="ru-RU" sz="3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950" y="2276475"/>
            <a:ext cx="8785225" cy="4581525"/>
          </a:xfrm>
        </p:spPr>
        <p:txBody>
          <a:bodyPr/>
          <a:lstStyle/>
          <a:p>
            <a:pPr marL="88900" algn="just">
              <a:lnSpc>
                <a:spcPts val="1825"/>
              </a:lnSpc>
              <a:spcAft>
                <a:spcPts val="1000"/>
              </a:spcAft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       Мы </a:t>
            </a:r>
            <a:r>
              <a:rPr lang="ru-RU" alt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считаем, что нашим детям очень повезло. Елена Юрьевна добрый, отзывчивый, хотя вместе с тем строгий и требовательный педагог. Она всегда творчески подходит как к подготовке, так и к проведению своих занятий.  </a:t>
            </a:r>
            <a:r>
              <a:rPr lang="ru-RU" alt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               </a:t>
            </a:r>
            <a:r>
              <a:rPr lang="ru-RU" alt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                                        С </a:t>
            </a:r>
            <a:r>
              <a:rPr lang="ru-RU" alt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какой радостью, искоркой в глазах дети, возвращаясь домой, рассказывают, что они делали в школе, что нового узнали и чем будут заниматься на следующих занятиях!                                                                                                                   Елена Юрьевна большое внимание уделяет проведению внеклассных мероприятий. Они всегда проходят очень интересно, задорно и весело. Наши дети принимают  активное участие в общешкольных мероприятиях. Елена Юрьевна смогла найти индивидуальный подход к детям и способствует развитию их интересов и наклонностей.                                                                                              </a:t>
            </a:r>
            <a:r>
              <a:rPr lang="ru-RU" alt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                                         Немаловажное </a:t>
            </a:r>
            <a:r>
              <a:rPr lang="ru-RU" alt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значение имеет для неё и нравственные стороны личности ребёнка. Она учит детей быть отзывчивыми</a:t>
            </a:r>
            <a:r>
              <a:rPr lang="ru-RU" altLang="ru-RU" sz="20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, </a:t>
            </a:r>
            <a:r>
              <a:rPr lang="ru-RU" alt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справедливыми, добрыми, воспитывает взаимопонимание, взаимопомощь, чувство </a:t>
            </a:r>
            <a:r>
              <a:rPr lang="ru-RU" alt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товарищества. Мы </a:t>
            </a:r>
            <a:r>
              <a:rPr lang="ru-RU" alt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уверены, что Елена Юрьевна оставит неизгладимое впечатление у наших детей, как классный руководитель.</a:t>
            </a:r>
          </a:p>
          <a:p>
            <a:pPr marL="88900" algn="r">
              <a:lnSpc>
                <a:spcPts val="1825"/>
              </a:lnSpc>
              <a:spcAft>
                <a:spcPts val="1000"/>
              </a:spcAft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Председатель </a:t>
            </a:r>
            <a:r>
              <a:rPr lang="ru-RU" alt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родительского </a:t>
            </a:r>
            <a:r>
              <a:rPr lang="ru-RU" alt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комитета                                                                      </a:t>
            </a:r>
            <a:r>
              <a:rPr lang="ru-RU" altLang="ru-RU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Шарафеева</a:t>
            </a:r>
            <a:r>
              <a:rPr lang="ru-RU" alt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М.Г.</a:t>
            </a:r>
            <a:endParaRPr lang="ru-RU" alt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343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Рисунок5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865187"/>
          </a:xfrm>
        </p:spPr>
        <p:txBody>
          <a:bodyPr/>
          <a:lstStyle/>
          <a:p>
            <a:pPr eaLnBrk="1" hangingPunct="1">
              <a:defRPr/>
            </a:pP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Награды и благодарности</a:t>
            </a:r>
            <a:endParaRPr lang="ru-RU" altLang="ru-RU" dirty="0" smtClean="0"/>
          </a:p>
        </p:txBody>
      </p:sp>
      <p:pic>
        <p:nvPicPr>
          <p:cNvPr id="3994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93800"/>
            <a:ext cx="3148012" cy="207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1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3446463"/>
            <a:ext cx="1992313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00" y="4021138"/>
            <a:ext cx="1905000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3544888"/>
            <a:ext cx="1919287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50" y="4021138"/>
            <a:ext cx="1897063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976313"/>
            <a:ext cx="1731963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Рисунок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976313"/>
            <a:ext cx="1712913" cy="236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Рисунок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788" y="981075"/>
            <a:ext cx="1654175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875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4464496" cy="65527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9690"/>
            <a:ext cx="4345474" cy="654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4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Рисунок6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0825" y="1412875"/>
            <a:ext cx="8281988" cy="503238"/>
          </a:xfrm>
        </p:spPr>
        <p:txBody>
          <a:bodyPr/>
          <a:lstStyle/>
          <a:p>
            <a:pPr>
              <a:defRPr/>
            </a:pP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Личный план профессионального образования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825" y="1916113"/>
            <a:ext cx="8569325" cy="4752975"/>
          </a:xfrm>
        </p:spPr>
        <p:txBody>
          <a:bodyPr/>
          <a:lstStyle/>
          <a:p>
            <a:pPr marL="342900" indent="-342900" algn="l">
              <a:buFontTx/>
              <a:buChar char="•"/>
              <a:defRPr/>
            </a:pPr>
            <a:r>
              <a:rPr lang="ru-RU" alt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Повышение своего теоретического, методического профессионального мастерства и компетентности учителя.</a:t>
            </a:r>
          </a:p>
          <a:p>
            <a:pPr marL="342900" indent="-342900" algn="l">
              <a:buFontTx/>
              <a:buChar char="•"/>
              <a:defRPr/>
            </a:pPr>
            <a:r>
              <a:rPr lang="ru-RU" alt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Принимать активное участие в  конкурсах или в конференциях по итогам исследовательской, поисковой работы и проектной деятельности;</a:t>
            </a:r>
          </a:p>
          <a:p>
            <a:pPr marL="342900" indent="-342900" algn="l">
              <a:buFontTx/>
              <a:buChar char="•"/>
              <a:defRPr/>
            </a:pPr>
            <a:r>
              <a:rPr lang="ru-RU" alt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Проведение  открытых  уроков для педагогов на уровне школы, района, города, республики;</a:t>
            </a:r>
          </a:p>
          <a:p>
            <a:pPr marL="342900" indent="-342900" algn="l">
              <a:buFontTx/>
              <a:buChar char="•"/>
              <a:defRPr/>
            </a:pPr>
            <a:r>
              <a:rPr lang="ru-RU" alt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Повышение квалификации, профессиональная переподготовка;</a:t>
            </a:r>
          </a:p>
          <a:p>
            <a:pPr marL="342900" indent="-342900" algn="l">
              <a:buFontTx/>
              <a:buChar char="•"/>
              <a:defRPr/>
            </a:pPr>
            <a:r>
              <a:rPr lang="ru-RU" alt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Участие в конкурсах профессионального мастерства;</a:t>
            </a:r>
          </a:p>
          <a:p>
            <a:pPr marL="342900" indent="-342900" algn="l">
              <a:buFontTx/>
              <a:buChar char="•"/>
              <a:defRPr/>
            </a:pPr>
            <a:r>
              <a:rPr lang="ru-RU" alt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Прилагать все усилия к обеспечению нового качества образования, как важнейшего показателя профессионализма и квалификации педагогических работников.</a:t>
            </a:r>
          </a:p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516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Рисунок6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Заголовок 1"/>
          <p:cNvSpPr>
            <a:spLocks noGrp="1"/>
          </p:cNvSpPr>
          <p:nvPr>
            <p:ph type="title"/>
          </p:nvPr>
        </p:nvSpPr>
        <p:spPr>
          <a:xfrm>
            <a:off x="457200" y="1412875"/>
            <a:ext cx="8229600" cy="1008063"/>
          </a:xfrm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ru-RU" altLang="ru-RU" sz="6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Times New Roman" pitchFamily="18" charset="0"/>
              </a:rPr>
              <a:t>Уча других, я учусь сама </a:t>
            </a:r>
            <a:r>
              <a:rPr lang="ru-RU" altLang="ru-RU" sz="4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Times New Roman" pitchFamily="18" charset="0"/>
              </a:rPr>
              <a:t>!</a:t>
            </a:r>
            <a:r>
              <a:rPr lang="ru-RU" altLang="ru-RU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Times New Roman" pitchFamily="18" charset="0"/>
              </a:rPr>
              <a:t/>
            </a:r>
            <a:br>
              <a:rPr lang="ru-RU" altLang="ru-RU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Times New Roman" pitchFamily="18" charset="0"/>
              </a:rPr>
            </a:br>
            <a:endParaRPr lang="ru-RU" sz="2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43012" name="Объект 1"/>
          <p:cNvSpPr>
            <a:spLocks noGrp="1"/>
          </p:cNvSpPr>
          <p:nvPr>
            <p:ph idx="1"/>
          </p:nvPr>
        </p:nvSpPr>
        <p:spPr>
          <a:xfrm>
            <a:off x="457200" y="3716338"/>
            <a:ext cx="8229600" cy="2409825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43013" name="Picture 2" descr="C:\Users\Nikita\Desktop\Елена Юрьевна\Родительский комитет\ПЕЧАТАТЬ ФОТО ДЕТЕЙ\Uz1CDRkwei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276475"/>
            <a:ext cx="6769100" cy="448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800" y="188641"/>
            <a:ext cx="4764602" cy="6480719"/>
          </a:xfrm>
          <a:prstGeom prst="rect">
            <a:avLst/>
          </a:prstGeom>
        </p:spPr>
      </p:pic>
      <p:pic>
        <p:nvPicPr>
          <p:cNvPr id="3" name="Image 3" descr="https://psy-info.ru/wp-content/uploads/2019/12/kouching-1200x565-e157651457138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47864" y="3573016"/>
            <a:ext cx="4698537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9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6419056" cy="634082"/>
          </a:xfrm>
        </p:spPr>
        <p:txBody>
          <a:bodyPr/>
          <a:lstStyle/>
          <a:p>
            <a:r>
              <a:rPr lang="ru-RU" sz="4000" b="1" dirty="0">
                <a:solidFill>
                  <a:srgbClr val="C00000"/>
                </a:solidFill>
                <a:latin typeface="Monotype Corsiva" pitchFamily="66" charset="0"/>
                <a:cs typeface="Arial" charset="0"/>
              </a:rPr>
              <a:t>М</a:t>
            </a:r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  <a:cs typeface="Arial" charset="0"/>
              </a:rPr>
              <a:t>етодический </a:t>
            </a:r>
            <a:r>
              <a:rPr lang="ru-RU" sz="4000" b="1" dirty="0" err="1" smtClean="0">
                <a:solidFill>
                  <a:srgbClr val="C00000"/>
                </a:solidFill>
                <a:latin typeface="Monotype Corsiva" pitchFamily="66" charset="0"/>
                <a:cs typeface="Arial" charset="0"/>
              </a:rPr>
              <a:t>коучинг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5776" y="822722"/>
            <a:ext cx="6408712" cy="5702622"/>
          </a:xfrm>
        </p:spPr>
        <p:txBody>
          <a:bodyPr/>
          <a:lstStyle/>
          <a:p>
            <a:pPr marL="0" indent="0">
              <a:buNone/>
            </a:pPr>
            <a:r>
              <a:rPr lang="ru-RU" sz="2800" b="1" u="sng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Стадия 1: обсуждение до </a:t>
            </a:r>
            <a:r>
              <a:rPr lang="ru-RU" sz="2800" b="1" u="sng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урока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rgbClr val="C00000"/>
                </a:solidFill>
                <a:latin typeface="Monotype Corsiva" pitchFamily="66" charset="0"/>
                <a:cs typeface="Arial" charset="0"/>
              </a:rPr>
              <a:t>Цели </a:t>
            </a:r>
            <a:r>
              <a:rPr lang="ru-RU" sz="2600" b="1" dirty="0">
                <a:solidFill>
                  <a:srgbClr val="C00000"/>
                </a:solidFill>
                <a:latin typeface="Monotype Corsiva" pitchFamily="66" charset="0"/>
                <a:cs typeface="Arial" charset="0"/>
              </a:rPr>
              <a:t>обсуждения урока: </a:t>
            </a:r>
            <a:endParaRPr lang="ru-RU" sz="2600" b="1" dirty="0" smtClean="0">
              <a:solidFill>
                <a:srgbClr val="C00000"/>
              </a:solidFill>
              <a:latin typeface="Monotype Corsiva" pitchFamily="66" charset="0"/>
              <a:cs typeface="Arial" charset="0"/>
            </a:endParaRPr>
          </a:p>
          <a:p>
            <a:pPr marL="0" indent="0">
              <a:buNone/>
            </a:pPr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•создать</a:t>
            </a:r>
            <a:r>
              <a:rPr lang="ru-RU" sz="26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	</a:t>
            </a:r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доверительные отношения и способствовать</a:t>
            </a:r>
            <a:r>
              <a:rPr lang="ru-RU" sz="26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	развитию сотрудничества между наставником и подопечным;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•помочь </a:t>
            </a:r>
            <a:r>
              <a:rPr lang="ru-RU" sz="26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учителю целенаправленно и осознанно усовершенствовать урок;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•создать</a:t>
            </a:r>
            <a:r>
              <a:rPr lang="ru-RU" sz="26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	</a:t>
            </a:r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возможности для</a:t>
            </a:r>
            <a:r>
              <a:rPr lang="ru-RU" sz="26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	</a:t>
            </a:r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внесения изменений</a:t>
            </a:r>
            <a:r>
              <a:rPr lang="ru-RU" sz="26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,	 если	есть необходимость;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•создать </a:t>
            </a:r>
            <a:r>
              <a:rPr lang="ru-RU" sz="26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условия для предварительного обсуждения приемов/технологий, за выполнением которых наставник будет наблюдать во время урока.</a:t>
            </a: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  <a:latin typeface="Monotype Corsiva" pitchFamily="66" charset="0"/>
              <a:cs typeface="Arial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409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6419056" cy="634082"/>
          </a:xfrm>
        </p:spPr>
        <p:txBody>
          <a:bodyPr/>
          <a:lstStyle/>
          <a:p>
            <a:r>
              <a:rPr lang="ru-RU" sz="4000" b="1" dirty="0">
                <a:solidFill>
                  <a:srgbClr val="C00000"/>
                </a:solidFill>
                <a:latin typeface="Monotype Corsiva" pitchFamily="66" charset="0"/>
                <a:cs typeface="Arial" charset="0"/>
              </a:rPr>
              <a:t>М</a:t>
            </a:r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  <a:cs typeface="Arial" charset="0"/>
              </a:rPr>
              <a:t>етодический </a:t>
            </a:r>
            <a:r>
              <a:rPr lang="ru-RU" sz="4000" b="1" dirty="0" err="1" smtClean="0">
                <a:solidFill>
                  <a:srgbClr val="C00000"/>
                </a:solidFill>
                <a:latin typeface="Monotype Corsiva" pitchFamily="66" charset="0"/>
                <a:cs typeface="Arial" charset="0"/>
              </a:rPr>
              <a:t>коучинг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5776" y="908720"/>
            <a:ext cx="6408712" cy="5616624"/>
          </a:xfrm>
        </p:spPr>
        <p:txBody>
          <a:bodyPr/>
          <a:lstStyle/>
          <a:p>
            <a:pPr marL="0" indent="0">
              <a:buNone/>
            </a:pPr>
            <a:r>
              <a:rPr lang="ru-RU" sz="2800" b="1" u="sng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Стадия </a:t>
            </a:r>
            <a:r>
              <a:rPr lang="ru-RU" sz="2800" b="1" u="sng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2: просмотр урока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Во </a:t>
            </a:r>
            <a:r>
              <a:rPr lang="ru-RU" sz="26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время просмотра урока наставнику необходимо целенаправленно наблюдать за взаимодействием между педагогом и его учениками. Следует дословно записывать примеры характерного поведения подопечного во время урока: используемые фразы, вопросы, приемы; а также то, как на это реагируют учащиеся. Важно отмечать, как ученики демонстрируют свои знания, чтобы далее вести конструктивный разговор, опираясь на доказательства. </a:t>
            </a:r>
            <a:endParaRPr lang="ru-RU" sz="2600" b="1" dirty="0" smtClean="0">
              <a:solidFill>
                <a:schemeClr val="accent3">
                  <a:lumMod val="50000"/>
                </a:schemeClr>
              </a:solidFill>
              <a:latin typeface="Monotype Corsiva" pitchFamily="66" charset="0"/>
              <a:cs typeface="Arial" charset="0"/>
            </a:endParaRPr>
          </a:p>
          <a:p>
            <a:pPr marL="0" indent="0">
              <a:buNone/>
            </a:pPr>
            <a:endParaRPr lang="ru-RU" b="1" dirty="0">
              <a:solidFill>
                <a:srgbClr val="C00000"/>
              </a:solidFill>
              <a:latin typeface="Monotype Corsiva" pitchFamily="66" charset="0"/>
              <a:cs typeface="Arial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787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476672"/>
            <a:ext cx="6419056" cy="792088"/>
          </a:xfrm>
        </p:spPr>
        <p:txBody>
          <a:bodyPr/>
          <a:lstStyle/>
          <a:p>
            <a:r>
              <a:rPr lang="ru-RU" sz="4000" b="1" dirty="0">
                <a:solidFill>
                  <a:srgbClr val="C00000"/>
                </a:solidFill>
                <a:latin typeface="Monotype Corsiva" pitchFamily="66" charset="0"/>
                <a:cs typeface="Arial" charset="0"/>
              </a:rPr>
              <a:t>М</a:t>
            </a:r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  <a:cs typeface="Arial" charset="0"/>
              </a:rPr>
              <a:t>етодический </a:t>
            </a:r>
            <a:r>
              <a:rPr lang="ru-RU" sz="4000" b="1" dirty="0" err="1" smtClean="0">
                <a:solidFill>
                  <a:srgbClr val="C00000"/>
                </a:solidFill>
                <a:latin typeface="Monotype Corsiva" pitchFamily="66" charset="0"/>
                <a:cs typeface="Arial" charset="0"/>
              </a:rPr>
              <a:t>коучинг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99792" y="1628800"/>
            <a:ext cx="6264696" cy="4896544"/>
          </a:xfrm>
        </p:spPr>
        <p:txBody>
          <a:bodyPr/>
          <a:lstStyle/>
          <a:p>
            <a:pPr marL="0" indent="0">
              <a:buNone/>
            </a:pPr>
            <a:r>
              <a:rPr lang="ru-RU" sz="2800" b="1" u="sng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Стадия 3</a:t>
            </a:r>
            <a:r>
              <a:rPr lang="ru-RU" sz="2800" b="1" u="sng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: обсуждение после урока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Наставнику </a:t>
            </a:r>
            <a:r>
              <a:rPr lang="ru-RU" sz="26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следует построить обратную связь на основании действий молодого специалиста, а не исходя из особенностей его личности. Все комментарии должны быть конкретными, их следует подтвердить доказательствами</a:t>
            </a:r>
            <a:r>
              <a:rPr lang="ru-RU" sz="26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.</a:t>
            </a:r>
            <a:endParaRPr lang="ru-RU" b="1" dirty="0">
              <a:solidFill>
                <a:srgbClr val="C00000"/>
              </a:solidFill>
              <a:latin typeface="Monotype Corsiva" pitchFamily="66" charset="0"/>
              <a:cs typeface="Arial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650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188640"/>
            <a:ext cx="6419056" cy="720080"/>
          </a:xfrm>
        </p:spPr>
        <p:txBody>
          <a:bodyPr/>
          <a:lstStyle/>
          <a:p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  <a:cs typeface="Arial" charset="0"/>
              </a:rPr>
              <a:t>Пять </a:t>
            </a:r>
            <a:r>
              <a:rPr lang="ru-RU" sz="4000" b="1" dirty="0">
                <a:solidFill>
                  <a:srgbClr val="C00000"/>
                </a:solidFill>
                <a:latin typeface="Monotype Corsiva" pitchFamily="66" charset="0"/>
                <a:cs typeface="Arial" charset="0"/>
              </a:rPr>
              <a:t>последовательных фаз: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3768" y="980728"/>
            <a:ext cx="6480720" cy="5544616"/>
          </a:xfrm>
        </p:spPr>
        <p:txBody>
          <a:bodyPr/>
          <a:lstStyle/>
          <a:p>
            <a:pPr marL="0" indent="0">
              <a:buNone/>
            </a:pP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1. Распознавание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чувств/восприятий</a:t>
            </a:r>
          </a:p>
          <a:p>
            <a:pPr marL="0" indent="0">
              <a:buNone/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(Что Вы чувствуете по поводу своего урока?)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2. Вспоминание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взаимодействий</a:t>
            </a:r>
          </a:p>
          <a:p>
            <a:pPr marL="0" indent="0">
              <a:buNone/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(Какая часть урока вызвало это чувство?)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3. Анализ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причин</a:t>
            </a:r>
          </a:p>
          <a:p>
            <a:pPr marL="0" indent="0">
              <a:buNone/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(Как Вы думаете, из-за чего так случилось?)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4. Определение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способов улучшения</a:t>
            </a:r>
          </a:p>
          <a:p>
            <a:pPr marL="0" indent="0">
              <a:buNone/>
            </a:pP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(Как Вы думаете, что можно сделать, чтобы улучшить это?)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5. Обобщение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обучения (Чему Вы научились?)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726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38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6923C"/>
      </a:hlink>
      <a:folHlink>
        <a:srgbClr val="76923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2013</Words>
  <Application>Microsoft Office PowerPoint</Application>
  <PresentationFormat>Экран (4:3)</PresentationFormat>
  <Paragraphs>303</Paragraphs>
  <Slides>41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9" baseType="lpstr">
      <vt:lpstr>Microsoft JhengHei</vt:lpstr>
      <vt:lpstr>Aharoni</vt:lpstr>
      <vt:lpstr>Arial</vt:lpstr>
      <vt:lpstr>Calibri</vt:lpstr>
      <vt:lpstr>Monotype Corsiva</vt:lpstr>
      <vt:lpstr>Tahoma</vt:lpstr>
      <vt:lpstr>Times New Roman</vt:lpstr>
      <vt:lpstr>1_Тема Office</vt:lpstr>
      <vt:lpstr>Презентация PowerPoint</vt:lpstr>
      <vt:lpstr>«Наставники, демонстрирующие собственным примером упорство и дисциплину в самореализации, наиболее эффективны»                                                                                                                                        Зафар Мирзо   </vt:lpstr>
      <vt:lpstr>«Вектор роста»</vt:lpstr>
      <vt:lpstr>Презентация PowerPoint</vt:lpstr>
      <vt:lpstr>Презентация PowerPoint</vt:lpstr>
      <vt:lpstr>Методический коучинг</vt:lpstr>
      <vt:lpstr>Методический коучинг</vt:lpstr>
      <vt:lpstr>Методический коучинг</vt:lpstr>
      <vt:lpstr>Пять последовательных фаз:</vt:lpstr>
      <vt:lpstr>Обсуждение после урока должно быть: </vt:lpstr>
      <vt:lpstr>Презентация PowerPoint</vt:lpstr>
      <vt:lpstr>Рекомендации: </vt:lpstr>
      <vt:lpstr>Рекомендации: </vt:lpstr>
      <vt:lpstr>Педагогическое кредо И каждый час, и каждую минуту, О детских душах вечная забота, Кусочек сердца отдавать  ребятам – Такая у меня работа! </vt:lpstr>
      <vt:lpstr>Главная моя задача – научить детей учиться, помочь раскрыться маленькой личности.  Я убеждена, ребёнок – главная ценность общества, выше которого ничего не может быть. В каждом ребёнке скрыт неизвестный нам потенциал, который должен обязательно реализоваться. И мой педагогический принцип – очень осторожно и бережно помочь ребёнку раскрыться, вселить в него уверенность, дать почувствовать свою ценность независимо от успехов в учебной деятельности.  </vt:lpstr>
      <vt:lpstr>Научно-методическая работа</vt:lpstr>
      <vt:lpstr>Учебно-методические комплекты «Школы России»</vt:lpstr>
      <vt:lpstr>Использование ИКТ </vt:lpstr>
      <vt:lpstr>Учебный кабинет – помощник  учителя</vt:lpstr>
      <vt:lpstr>Методическая  тема</vt:lpstr>
      <vt:lpstr>Формы работы с одарёнными детьми</vt:lpstr>
      <vt:lpstr>Мониторинг качества образования</vt:lpstr>
      <vt:lpstr>Участие учащихся в олимпиадах </vt:lpstr>
      <vt:lpstr>Результаты участия в олимпиадах</vt:lpstr>
      <vt:lpstr>Участие учащихся в конкурсах</vt:lpstr>
      <vt:lpstr>Достижения учащихся в конкурсах</vt:lpstr>
      <vt:lpstr>Участие учащихся в конференциях</vt:lpstr>
      <vt:lpstr>Внеурочная деятельность</vt:lpstr>
      <vt:lpstr>Презентация PowerPoint</vt:lpstr>
      <vt:lpstr>Распространение педагогического опыта</vt:lpstr>
      <vt:lpstr>Результаты педагогической деятельности</vt:lpstr>
      <vt:lpstr>Печатные  работы</vt:lpstr>
      <vt:lpstr>Курсы повышения квалификации</vt:lpstr>
      <vt:lpstr>Инновационная деятельность</vt:lpstr>
      <vt:lpstr>Экспериментальная деятельность</vt:lpstr>
      <vt:lpstr>Работа с родителями</vt:lpstr>
      <vt:lpstr>Тематический план родительских собраний</vt:lpstr>
      <vt:lpstr>Отзывы родителей о работе классного руководителя</vt:lpstr>
      <vt:lpstr> Награды и благодарности</vt:lpstr>
      <vt:lpstr>Личный план профессионального образования</vt:lpstr>
      <vt:lpstr>Уча других, я учусь сама 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37</cp:revision>
  <dcterms:created xsi:type="dcterms:W3CDTF">2014-07-06T18:18:01Z</dcterms:created>
  <dcterms:modified xsi:type="dcterms:W3CDTF">2025-02-17T11:29:56Z</dcterms:modified>
</cp:coreProperties>
</file>